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256" r:id="rId2"/>
    <p:sldId id="257" r:id="rId3"/>
    <p:sldId id="259" r:id="rId4"/>
    <p:sldId id="260" r:id="rId5"/>
    <p:sldId id="280" r:id="rId6"/>
    <p:sldId id="268" r:id="rId7"/>
    <p:sldId id="261" r:id="rId8"/>
    <p:sldId id="282" r:id="rId9"/>
    <p:sldId id="284" r:id="rId10"/>
    <p:sldId id="281" r:id="rId11"/>
    <p:sldId id="262" r:id="rId12"/>
    <p:sldId id="279" r:id="rId13"/>
    <p:sldId id="315" r:id="rId14"/>
    <p:sldId id="263" r:id="rId15"/>
    <p:sldId id="264" r:id="rId16"/>
    <p:sldId id="265" r:id="rId17"/>
    <p:sldId id="266" r:id="rId18"/>
    <p:sldId id="267" r:id="rId19"/>
    <p:sldId id="316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305" r:id="rId41"/>
    <p:sldId id="306" r:id="rId42"/>
    <p:sldId id="307" r:id="rId43"/>
    <p:sldId id="308" r:id="rId44"/>
    <p:sldId id="309" r:id="rId45"/>
    <p:sldId id="310" r:id="rId46"/>
    <p:sldId id="311" r:id="rId47"/>
    <p:sldId id="312" r:id="rId48"/>
    <p:sldId id="313" r:id="rId49"/>
    <p:sldId id="314" r:id="rId50"/>
    <p:sldId id="271" r:id="rId51"/>
    <p:sldId id="278" r:id="rId52"/>
    <p:sldId id="275" r:id="rId53"/>
  </p:sldIdLst>
  <p:sldSz cx="9144000" cy="6858000" type="screen4x3"/>
  <p:notesSz cx="6858000" cy="91995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5" autoAdjust="0"/>
  </p:normalViewPr>
  <p:slideViewPr>
    <p:cSldViewPr>
      <p:cViewPr varScale="1">
        <p:scale>
          <a:sx n="83" d="100"/>
          <a:sy n="83" d="100"/>
        </p:scale>
        <p:origin x="-4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96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BB683-6738-4587-A295-602973C722FA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07933-3DEE-40EA-80DD-9689926A01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2D71E-09BE-4BC5-8058-409B072A62F6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69793"/>
            <a:ext cx="5486400" cy="4139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988"/>
            <a:ext cx="2971800" cy="4599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7C92F-7063-4918-8CF8-53D5BA902CD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A8571-7EF7-4375-8774-CF4FED0EB44E}" type="slidenum">
              <a:rPr lang="es-ES"/>
              <a:pPr/>
              <a:t>6</a:t>
            </a:fld>
            <a:endParaRPr lang="es-E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2150"/>
            <a:ext cx="4594225" cy="3446463"/>
          </a:xfrm>
          <a:ln w="12700"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9793"/>
            <a:ext cx="5029200" cy="4139803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DADE7-12FD-4907-8DED-736DF101FFAB}" type="slidenum">
              <a:rPr lang="es-ES"/>
              <a:pPr/>
              <a:t>14</a:t>
            </a:fld>
            <a:endParaRPr lang="es-ES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2150"/>
            <a:ext cx="4594225" cy="3446463"/>
          </a:xfrm>
          <a:ln w="12700"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9793"/>
            <a:ext cx="5029200" cy="4139803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94073D-DC63-44D4-B8E9-79D09AB409E9}" type="slidenum">
              <a:rPr lang="es-ES"/>
              <a:pPr/>
              <a:t>15</a:t>
            </a:fld>
            <a:endParaRPr lang="es-ES"/>
          </a:p>
        </p:txBody>
      </p:sp>
      <p:sp>
        <p:nvSpPr>
          <p:cNvPr id="14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2150"/>
            <a:ext cx="4594225" cy="3446463"/>
          </a:xfrm>
          <a:ln w="12700"/>
        </p:spPr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9793"/>
            <a:ext cx="5029200" cy="4139803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1C8B53-7175-4CED-81D4-860F126C3921}" type="slidenum">
              <a:rPr lang="es-ES"/>
              <a:pPr/>
              <a:t>16</a:t>
            </a:fld>
            <a:endParaRPr lang="es-E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2150"/>
            <a:ext cx="4594225" cy="3446463"/>
          </a:xfrm>
          <a:ln w="12700"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9793"/>
            <a:ext cx="5029200" cy="4139803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93F897-8BA8-4046-BEB0-DFEB2CC83908}" type="slidenum">
              <a:rPr lang="es-ES"/>
              <a:pPr/>
              <a:t>17</a:t>
            </a:fld>
            <a:endParaRPr lang="es-ES"/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2150"/>
            <a:ext cx="4594225" cy="3446463"/>
          </a:xfrm>
          <a:ln w="12700"/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9793"/>
            <a:ext cx="5029200" cy="4139803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F1F12-AAE3-4E91-B109-B466DEA979B6}" type="slidenum">
              <a:rPr lang="es-ES"/>
              <a:pPr/>
              <a:t>18</a:t>
            </a:fld>
            <a:endParaRPr lang="es-E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1888" y="692150"/>
            <a:ext cx="4594225" cy="3446463"/>
          </a:xfrm>
          <a:ln w="12700"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9793"/>
            <a:ext cx="5029200" cy="4139803"/>
          </a:xfrm>
          <a:ln/>
        </p:spPr>
        <p:txBody>
          <a:bodyPr lIns="92075" tIns="46038" rIns="92075" bIns="46038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37389EE-63CD-4657-937C-943500090E48}" type="datetimeFigureOut">
              <a:rPr lang="en-US" smtClean="0"/>
              <a:pPr/>
              <a:t>10/25/2012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355731-81E6-4954-BC2D-AA288E1E0D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arthistoryclub.com/art_history/Image:Doktorschnabel_430px.jpg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college.hmco.com/history/west/mosaic/chapter6/image78.html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en.wikipedia.org/wiki/Image:Black_Death.jpg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en.wikipedia.org/wiki/Image:Plague_victims_blessed_by_priest.jpg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Century of Turmoil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14  </a:t>
            </a:r>
          </a:p>
          <a:p>
            <a:r>
              <a:rPr lang="en-US" dirty="0" smtClean="0"/>
              <a:t>Section 4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What are some </a:t>
            </a:r>
            <a:br>
              <a:rPr lang="en-US" dirty="0" smtClean="0"/>
            </a:br>
            <a:r>
              <a:rPr lang="en-US" dirty="0" smtClean="0"/>
              <a:t>modern day plagues?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416"/>
            <a:ext cx="3886200" cy="4846320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Aids?</a:t>
            </a:r>
          </a:p>
          <a:p>
            <a:endParaRPr lang="en-US" sz="4000" dirty="0" smtClean="0"/>
          </a:p>
          <a:p>
            <a:r>
              <a:rPr lang="en-US" sz="4000" dirty="0" smtClean="0"/>
              <a:t>Swine Flu?</a:t>
            </a:r>
          </a:p>
          <a:p>
            <a:endParaRPr lang="en-US" sz="4000" dirty="0" smtClean="0"/>
          </a:p>
          <a:p>
            <a:r>
              <a:rPr lang="en-US" sz="4000" dirty="0" smtClean="0"/>
              <a:t>Avian Flu?</a:t>
            </a:r>
          </a:p>
          <a:p>
            <a:endParaRPr lang="en-US" sz="4000" dirty="0" smtClean="0"/>
          </a:p>
          <a:p>
            <a:r>
              <a:rPr lang="en-US" sz="4000" dirty="0" smtClean="0"/>
              <a:t>Hepatitis?</a:t>
            </a:r>
          </a:p>
          <a:p>
            <a:endParaRPr lang="en-US" sz="4000" dirty="0" smtClean="0"/>
          </a:p>
          <a:p>
            <a:r>
              <a:rPr lang="en-US" sz="4000" dirty="0" smtClean="0"/>
              <a:t>Ebola?</a:t>
            </a:r>
            <a:endParaRPr lang="en-US" sz="4000" dirty="0"/>
          </a:p>
        </p:txBody>
      </p:sp>
      <p:sp>
        <p:nvSpPr>
          <p:cNvPr id="16386" name="AutoShape 2" descr="data:image/jpeg;base64,/9j/4AAQSkZJRgABAQAAAQABAAD/2wCEAAkGBhQSERUUEhQUFRUVFxcVFRYWFxYYGRYcGBoYFhUXGBcaHCYeGBwlGxUVIC8gJCcpLCwsGB8xNTAqNSYrLCkBCQoKDgwOGg8PGiwkHyAqKSwsLCksKSwpKiwpLCwsLCwsLCwsKSwpKSksLCwsKSwpLCksLCwpKSwpLCwsKSksKf/AABEIAMkA+wMBIgACEQEDEQH/xAAcAAABBQEBAQAAAAAAAAAAAAAAAwQFBgcCAQj/xABIEAACAQIDBQQECwYEBQUBAAABAgMAEQQSIQUGEzFBIlFhcRQyUoEHIzNTc5GhorGy0kJDk7PB0zRictEWJILh8ERjg6PiFf/EABoBAQADAQEBAAAAAAAAAAAAAAACAwQBBQb/xAAkEQACAwACAwABBQEAAAAAAAAAAQIDESExBBJBURMUIjJhM//aAAwDAQACEQMRAD8A17H4x1kCIUF0LEspbqAALMveaSOLm9uL+G392jaH+IH0R/OKit5JiIGVRcyWjHhnIUn3Ak+6qJzaZCTwVn3mdbHPCVJsGKhFP+ktMM+vUaeNc4neZ1sqvEZCQMhjcEaZix+N5Bbm4uDpakdgTo0AmYDM6sTZQSEBbLGAB6oUAWHPzNQe0zFHJFKhcQvZl0PxQYsXZVK3VPi1LLyIvyNUStmlqZByZcIsbORctF/Df+7XuBx8ryPHmjBQKfk21Df/AC+FJwS3HK1tO/z161Dybxx4XFTZ8xZo48qqOfrdToKujZnMnwSUvyWzhze3H/Cb+7Rw5vbj/hN/dqlv8Jb30gW3i5/2rrD/AAiSPJGvCUAuA1szGx0NgOtR/d1fkfqRLlw5vbj/AITf3aOHN7cf8Jv7tOgaK1Fg14c3tx/wm/u0cOb24/4Tf3adUUA14c3tx/wm/u0cOb24/wCE392nVFANeHN7cf8ACb+7Rw5vbj/hN/dp3RQEdipZYwGZoyMyAgRsDZmVTY8Q2591PYZcwuKZbwfIN/qj/mJSuzPUFAPKKKKAKKKKAKKKKAKKKKAKKKKAKKKKAKKKKAh9of4gfRH84qG3icGMf5ZI269HHOpnaH+IH0R/OKidsopARjbiEqOeunLwFqyXPGVTOt0/8MgBGZRlPgR+NMRiBJi7AlxAO0Tbmc4BPfcsx8gKreL2lNg3kj7RaRfi5GB4UhOilsusUhvlzLcMbEr1qH3c26wxhsjAlkOIyKTlABsGLt2ugAUADnc1n32S/wAK3yaRslitgQVU6oGFiEJ7AI71vkPhkqn74f45vok/FquqWlRbOc6WN2Ugi99GQ2OVhcfaDpVH3qLemnNz4SDnfq1jfr9QNct/5sS/qR1KQTsjBkJVl1DDmKTorzk8KC37K+EOQOonClORZQQw8bXsanNr75RjDmTDujNmC5WuCO/saE6VmlFq1R8uyKaLVY8wuuzvhHIFp4yx17SEC/d2Ty871JS/CNhwoKrIzHmtgLe8m31VnFFI+XauNCtkjTNmb2jE4lI4lYJkdnLgA9MtrHlz871ZRVB+D/HoXyP8qEKxsTzS+Yp5g6+RPdV+Fen483OHs3pog9WntFFeVoJkfvB8g3nH/MSldl+oKR3g+Qbzj/mJS2y/UFAPKK8NRrbejGKGF14hiMt+lgwGW/tczbuBNASdFQ0W9EPpEmHdgjxuFGY+veJZrg8hozaE37DHpXv/ABdhMubjpbMFHO5LBmTKtrtmVGIIBvlNr0BMUVDR74YRlLriIyoyagk34l+HlFrvmysBlvcqR0NdNvZhRb4+PWPjXBuOHZzxCRyX4t9T1UjnQEvRUBgt9cPJiGhDgG6BCbgSFwxGXT/Kbe1bS9OjvRhrSHjL8UQr3vcFiVSwtdrsCBa9yCByoCVoqCXfHDG5EqcMJG4e/rcRnRFVbZiSYzawN+lTGGxKyKrobqwBB11B86AVooooDy9F6SxOJVFLOQqjUk1TMR8IxzHhxAr0LEgnxIA0qEpqPZKMHLosG0vlx9EfzimiuRm1uel+n1dK53l21Dh5kaZsoaMgHKza5h7INUubeqCdiZZzFGL9kRsxI1sfVK3sASTexOgrPcnvCKJp6Ib3Ml+DBctLMC7dp1SSTLEG52AUOT0AZlHOq3hcO3EMd1ZVznDmQxksiG+RhozKFViQB8W1ulxVzwW9+yYlZVmBz+uWSViw7icvIXOgsPxpNd5dkZmbird9HPCYM4PNWcR5mB63OvWqfV5hDGSO5uzzGoIN0OZgwDBTnC2WJW7QTsByxADMSQAKhd7z/wA830Sfi1Ty/CTs0f8AqB/Dl/RVV21tqHFYtpIHzpw0W9mGoJuLMAetRtjlbOSXAhRRRXmlAUUUUArh8OXNgQLAkk36eQPfTsbHPtp9Un6aW2MvYblcuik2F8pVza/MAlR9VTFS4R0i9nYLhSLJmLlCGCqGW5HezCwH2nlWn4DGLLGrryYX8u8HxB0qh1J7ubbWJlhf965MVuY5hs3SxZSB151s8S71l6vpl1UseFyory9e165pI3eD5BvOP+YlLbL9QUlvB8g3nH/MSldl+oKAdtVaO6P/ADHpHHk4npAnHsZQnB4eS/zRK5r8zmt0qymqdtXC4i+KccdrzxpGFklASEx4cySJHE6s1nEmgIY2IBAvcB1tjdeOQTNLLljklE7mwXKq4cYdhmvYDKC2bp3Gudm7mCIxEvHmikR8yRFC6xxyxqr3kb55muLDnZdarGOwmOfD5GXFSu+FnhdDmQKcuIVJLhyju3xIKsCdUZW0arlsqGaIYtSJZFV74fiSFmcGGMkCRiTbi8QAnl5UAwh3IKcBkntJh44kjYx5lJj4wJZc4uGWdhYEEWBBruDcgLDPGJSTiMN6OzFRozPiZXkAvbVsU1l0tlGtVnD4jEo0aYg43hyTXVUM6yH/AJWRnRWaQykLKgOrAX1ACmnGz5Ma0wQtiDiIzgg/aPAUGFGxIlAOQk3bkL5iCtugFpxe7IeV5OJbPLhpbZeXoxBC89c1ufTxqBxe4siI7pK8spEIVlUCW8cxk4peSYBpLO4OqgjkANC2wOHxwgJkbEs7cFJlKzrkbMTLLGyYgtINLZYiikFTpYinezcDjHhc4h8Wjpg0VSp14t8SsjiMNleTLwTqbG4IN9QAtszc2TJBKWWGaJUyqF4igo2I1k+M7ZdMS2azaNqGNXDCowUB2DNbtMFygnqQtzbyuajt1nkOGTjIyOC4s7OxIDsFf4wlxmWzZWJK3sTpUq7gC50A5k0B1TLaO1Y4FzSMB3DqfADrUFtrfmOO6w/GN3/sj3/te6qBjdumaU52zOfsHcB0HhVU7EuEXwplLkltv7wSYptezGD2U/q3efwqM4YpvDiG1uLAcvGnKtWVveWavX1WGrTYZXnAZQ3xZ5gH9oU027sdGw8qxxJnKMFAUXOnTxp/+/H0Z/MKdEVua1YeczCfQ06oPqo9ET2V+oVeN/8AYIQieNT2ieLYaA6WY91+RPlVe2RhwQWKqTmULmBI1DE6cjyHP6ta8GyuVc/VsxyTi8Ij0VPZX6hXaRBeQA8qmcds9crEAKwXN2TZTYgerbS4NufPzqIqpkGFFFFcOBQaKKAsmDhyqqjkFRz/AJmZcxY99sxUeVOajNkT5kVRYspICjRip7Wg5NZidBr4GpJHBFxUpHWeSOACT0qD2rORIoBIaNVXQ8mBZjY+BYa94NTMr216IM7deXIW6628B1qr3vqdT1Pf3mnSOmhbp75GZlhlHbscrjk1hc5h0Pj1q3FqxGOQqQykgg3BHMEcrU4xO1ZpL55Xa/MFjb6uVbq/NcY5LllsbsXJqO2MWjwPkZWs0YOUg2OdNDaney/UFVHd3ZhjwDuf3rxsB3AOoU+/n9VW7ZfqCvSrk5RTZfF6tHZqpY3fCVWfJhw6iWXDIOIeI8scLTEZMhAU8NlGt75Taxq2mqxhNo4JsZLdYo8TG7R52Ch3Cxo7MHI9hhcXvZe4VMkNMRv4Wy+jQGYSCV4j8aRJHDwlZgI43ILSSZRcZbLcnUCpbYe2ZMQ8t4hHHE3D7TEyFskchzIFyrYSEHtHVaay47ZssKlvR3ijYKgKghWcXUItr9pdQANRrqKcbA3gw0sKypkj4zIWXS5eUDJew7TMoXXuHhQENht+JJIxKMIcrcEws/EVRxpo4AGdorBsswf4vOLBhfkS62dt+eXEoixwrmTFiUZmN5MNNHACr5Lle0OYvZj7IvOxbvYdSxWGIF2V2sii7K3EVj4h+0PHXnXTbEhLK3CjzI7SIcourOczsD0LHU95oCqYPfiUQcThZwkOEJZnJd3xSqEXKkVrBmF2A5clvpVk2DtGSdC0sTRMrlbEOA4FiHUSKr2N+RUG4PPmVl2HAEZBDFkZVRkyLlZVGVFI5EAaAdKa4/ERYGD4tFUa5EWwBJNybe8kmuN4dS14dbc3iTDC3rORcKPxJ6Cs/wBr7bmnPbfs+wui/V1996a4rGM7FmN2JuTSVZJWORthUkhECkcLs+NGLD1jSuI1UgaGmWBwb3Jdr66VWXpLOWST66A0ounfTPD4AK5YsSfwpRptaHHnSNi/fj6M/mFO6afvx9GfzCndegeWcSJcWIuDob1V/wDggB2yPliY5lFrtG2gOU9VKi1j3Duq10VXOuM/7I40n2VPaG4+aNgkhzNlHbtYWYNfsi/TlXGA+DmJflWaQ9w7A+w3P11b6Kr/AG1W7hH9OP4KJvDuGbqcIgtrmUv5WIze+qrtTY8uHYLKuUsLjUEHv1HdetkNU7fONGljB7TKj2U2yjNoGYEG+vIeFZvJ8etRc1wV2VrsoAFzYankAKfJshst3OQm4UEXBy2JzEch2gOR17qkljW6uoRSLgkKlgVA1BABVjq1tRrelMPEBYAWso8NWJY6eRUe4V52JFGJEZDscdWJ/wBA5eN2t9X21LSTC+a+Un18wOp9pQt9D1F9PfStcut7Le2Y2v3DqfcL1xP5hzfglKxHMojLqCXTTrewNyLdLa3qAxrIXJjuFNjYi2vWwubC97DoK5xeI4jlrW5ADuAFluepsBc0lSTS4R0KfbF2S2JlEa+bH2V6n/bxo2LshsTMI106s3sqOZ/28TWq7K2RHh0yRLYdT1Y97Hqa0eP47tevonXX7CO2YguGKjQAxgeQdAKc7L9QUjt/5Bv9Uf8AMSltl+oK9s1js1VcfuQZ3lEk3xMssk2RY7OGfD+jfKZzdQpZrZRrzNtDa6KAqg3Pl4onOIU4hWjKvwbR5Y45YsrRCS5JE8hLBhYkWAAsUdk7oNFicOTdkw8GUucoE0oLiJggYlciTYga/OLa+WrjRQDEYlkkyyeq5+LfxP7tvHuPXlz9Z4GprtKeNYzxioS2t+v/AH8qpWP3xkIMULHT1XYdt1tfTuYa30uRqORtGUkiUYuRatt7yRYYdo3fogOvv9kedZ5tba74h87nwUdFHcP61G4tDJzYgk3JvcnzJ50qFAFZJ2ORshUooj5cLIZQwbsjp315jtpZGC2JJpX08ZraUmUbPc8qrNqXPIuj3FIjFNnItYd9eu9JvJQ50dK5F7m9NnxWtcy4iouTaYubAnxGtdKJPk+iz8uPoz+YUzj3swzMyiQkq4jJ4cmXMZBCFDZcpPEYLoefkadt8uPoz+YVTTsLEcCeFsO7BsRx+1OhR1GMGIyIhb4smMnuFxr316B5hfM9JYXHJICUNwrMh0OjISrDXuII91UHFbq4gowEV1ZZ1w0RmA9CZ2UxSXzW0sT2CxT1VuCaNtbtYp4pI0jDHiYySN1aIMHlYPA4Z9Y1BZs2UZwyrbQ3oDQJMSqlQTqxyr4mxa31KT7qUzVXN6NkPPwiqt2ROJMjhJMskEiZVa9gc7R66gEA9KQTZEjbNMEkZVtQEh4SMVEuZLgsYsxUAsl8huy8joBY5ccih7sPi1zP1KixNyBqNAfqNQm1Uw+KZVD/ABqtIqixAYxEcWNrjVQSt/PS9QH/AApOY8Tmw8YmnwcUavGyqqSRqyhPWzLqIiCLgZTroLyeC2LOmKVygKDEYtswZfUxAR0fKTfQqVI53sRcVGUVJYzjW9leaSxUu8TZW7QTLckc7qFGY3XL9vLWnEA7I6k6k87nqb9aYbyzPFipUSRwoYEDM1hcBrc+WtJttmOxIRyTyUkKq3N2sym/eBcda8Ka/k470Y5dktSGKjzAr7Suo8yLr9ZAHvpSM6m3LQjW+hUHn1GtJ4qXKCScoXK1wLkEns2Gl9R32FqrSyRHOSsg0UpiGUuxUWUsSo7gToKTz21HMaj3aioj6atuvsEYaEXA4jAGQ+Ps+Q5VOUhhJcyK3tKD9YvS9fRQioxSRuSxYiO3g+Qbzj/mJSuy/UFI7wfIN5x/zEpbZfqCpnR5RRTbH49YULubAfWe4DvNALlrVV9r78IhKwjOw0zHRB5dW/Dxqu7d3okmvc5I+ig/mPU/ZVeMxKkjSs07fiNUKPsh9tDaLytmdi7ePIeAHICmqa6e/TSxGoIPQ360lsuYlSzgczau8PiCzHs2A61Rpp9M1HuLhZ+R7QBJ09cDUkAaXFu0v/UNLhWWHlcsQRp307mis2bMdLWtpYjkQe+vPSRIrZbB1vmAFgbc2A/EDlzGh072XJtLPggcAofPfWvJpTY2GtNsNI+Y5qdk6VwN4xpnNhm59e6m8+KFGOntUbs3Cvi8SmHi9aRrX9kc2Y+AAJrqWlM7MJPYGwZdoz8KK6xjWWW2iL3D/MbGw/oK3XZux44IkiiQKiCyjn4kkkakkkk95pLd7d+LBwLFCtlGpJ9Z2Nrsx6k2/p0qUrXCCijDObkxoflx9GfzCqQ+8ksMeZWVyv8A/RNnZzZo8YiKHs4uAkoABFxYWOtXdh8ePoz+YVF4febDszhUe4ErfIuOLwmEc2Q27ZDBQe/Q8hcWFRAYrenFLxldoDb0yNSqSIQ2HiEof5YnUEiwsRoQelcvvXPF6Qc8b2kwqRoyi8SzRQkyMzSqHXM7DtFbsfWA0qei3sw75ciyOziVsiRMWHCYRy5tLCxIHPW4tejZe8cGI4NonD4iESZWiJKxn22t6hOg6HTvFAVna+9OJaB0Z4YGWNZLhgWnBnaMcIxzFUICDMAz2Lgcudk29tOWLF4cK6iNo8QzRlbmVk4RREbMLOQzW59dD0cYza+GjlWFkuUKKCIiyRNL2YlLAWRm0AHivK4v7u1tM4yFZpIgoLs0SsrZlCkqrHMPW5m66a2HKgGe6e8L4hirtDJ8TBPmhBAQzZ7xNdmuwyA30JB1UVZzXEWHVb5VVbm5sALk8ybcz41xjmIjcqLsFYgDqbG1GDLt79oLNinKDRexf2spNz9ZsPAVC0efPr/WivnJycpNswN6x7HtVgACsbZQFF11sOV2BBp0mOikVke8dwDfMWHZuQLnXmTpyNhqCKiKKKTR1M8Br2ipjYW7EuK1WyoDYuf6DrSMHN5FBLS8biE+hpck9p7X6AMQB5aVMbQx6wxtI+iqNeZ8By8SKbRxLhMKQoJESE+LWBJv4k3PvrMdq7wz4j5RyV55F0UdRp18zevXnd+hBRfeGmUvRYaA21RicCJQMuYoCOdiJFBFSmy/UFREezuBgFTreNm58zIhPPl5VLbPcCO5NgBck1qhvqvbssW4PGew1rOt8tvieQRxG6Je56M3ePAD8TS2829BlukZtENCesn/AOfxqqu1gSKoss3hGuqrOWN9qPZdTeuML248puAfsphlkd9RpfWpNQvqag1nPQeYkjh4eEgAuQKWikLRnp411NGbADl411LFdSO+hDUNInULwyxY6864igyaroQbgjmCORFc4bZ2U/706kTTWh2TXREYra2U+/oALe7kPKnEGJzDzpOfCLe5pF8UE0ArpyUk+hHapAXxrRvga3ZVIGxbi7zErGe6NTY2/wBTA38FWsnx0zOb25dO+vpHd/Z4gwsMQ/dxovvCi5+u9aKkefbIkBRavaK0FAzb5cfRn8wqqQ7rRFJkxOIJaMTOUDR5cOk8zzhrFNbiIX4mYWVxyJva2+XH0Z/MKpOK3Sxb8eRliZsXFio5I72KhlvhAzlir5DGq6AW4rHWgJrYuxoIl9JEkjKVmOZ1CdmVkkc5BGpGsdxoNGPPQ0th9z1X0YGaZxhbcIEQ3soyqC6xhrZdDYjMBrfWovHbnOyYrKi5jFCmG7fqFEGbLr2O0Br1sK9n2LMBiR6OHlkdzxy0bCSJ5lYRqrsLMsPZCsAmaMakMaAm8VuukkxlMkgDNE8kYK5JGhIMTNdSwtlS4UgHIt+t32ytmLh4kiQsVQEAtYnUk62AHXupjuhgpIsMI5QVKyS5QWViEMjNELrpojKLC1rWGgFTVAFeEV7XhoDNt/dj8KYSqAFl529setp4ix8799VetH+ETBlsOrgX4bgnyIIJ+u1ZxXh+VD1sefTHZHJBRRRWYrOonAIJAIBBIPIgakH3VtOFhVUUIAqgCwAtYVn+526qYhTLLmyh7BRoGsNbnna/4VooFet4dbjH2f01VRxaQe+e0+DhWsLmT4sdwzA3J9wNUPdLZfHxKAi6p228l5D3m1aDvPsE4uIIGysrBgTqOoII8ia83b3bXCKwzZ2a2ZrW5cgB3c6lZTKy5N9ISg5T/wAF9vfIN5x/zEqk7w7dLHgA2RLZ7ftHnr4Duq7bwm2HY9xQ/wD2LWTYWEuxdzzJY+83/rV1ss4Rtpit0XKFwSdB0pjHDkuL3p/i8TpYaUyg1uazGtP4OuIFXxpuxDX7z1pvJdjXgW1cLooUbDtlKq586XVCqgXuQKY4aBg7OWJvyHQU6jY65joKHZkbNtBg1q7mzMOetLzFDrpTQzkE35d9CEn+BGbsrrqaicXi7U7xeIzGmkijrUsKXIk90Nnek47DxC9uIGfwVO232Lb319GVl3wNbvWEmMcet8VFp+yDeRh5mw/6TWpVrrWIxTesKKKKsIDT9+Poz+YU7pp+/H0Z/MKd0AV5avaKAKKKKAKLUUUBy6Aggi4OhHfWRbx7M4GJeMerfMv+ltQPdqPdWvGq9tzcyPEyiRnZTYKwFtbXtz5c6y+VS7Y8dldkfZcGX1MbA3ZkxTAgZYwbM5+0L3mrrH8H+FFrhza3Nzrbvt31YMPhljUKgCqugA0ArLV4T3ZlcavyJbOwCQxiOMWVeQ/E06tRRXppZwjQFqKK8JroKf8ACFtcxokI/eXLHwUrYfWfsqjPigosNe+pL4Rdo8TFEKdIlye/m/22HuqjTYhpHEUZ1PM9w61jseyNtayJJcZpnyryHrHu8POpaWIIthSuz8CsSADp3/jUbtTF1WWo59ItoK78ajtmwSSNmykRagOeTEWuF77ZtakMbJlstjrTCyLOZMRbQUhNiNOdI4iSw0qKnxhvbVmOiqLkk9AAOeulFyclIdnEhBYVG4rat+VPNv7qYnC4ZJ8QBHxHyLET8ZyLFio0UaDS99RVdwuGMjgCrVD6zK7N6JLCZnu3SpHYWxHxeLigX9ogufZRdXb6tB4kV3IixIFFaD8C+zDbEYgrYMViQnqFuzkeFyo818K5Fe0iM/4o0jBYNIo0jjUKiAKqjkAOQpxXlq9rYZgooooBljMGWOZWZWAtdTbQ69R4UxOCn+dk+7+mpuigIP0Kf52T7v6aPQp/nZPu/pqcooCD9Cn+dk+7+mj0Kf52T7v6anKKAg/Qp/nZPu/po9Cn+dk+7+mpyigIP0Kf52T7v6aPQp/nZPu/pqcooCD9Cn+dk+7+mj0Kf52T7v6anKKAg/Qp/nZPu/po9Cn+dk+7+mpyigIP0Kf52T7v6a5lw0yqWM0lgCT6vQX9mp6kMbFmjde9WH1gigMC2jiy2ZmNyxJv1N9a62LhwqBv2n1/7VHZs4Cg68jUi0vDFh5V556KJObFWHOq3iy88oij5nme4dTSW0tqNcKupOmnjoKsOxMGIVN9XOrH/wA6V3PoZIw4fhRIlyQi5V8Bz+0kk+JqMx2J5mnWMxmlQDh5nWKJS8jnKqjvPf3DqT0F652OgwuCxGMk4WGjMjW7R5Kni7nRfxPQGtK3d3Lw2yIji8U4eZV7UhGiX/YhXnc8r8z4C4qzbobrJgMMsS9pz2pX6yOeZ8ugHQCsr+GDe1cRMmHhYlIS3EP7LPoNO/KAwv3k1rUVFGSU3N4VffnfGTaE+dhljS4iT2QeZPexsLnyHSjYGzSBnakdm7F5M/nap3AbMkxcy4aDQtqzdI0Fszn69B1JAquUvbhFij6rWG7m68u0cVZNIIyBLJ0HUqh6uR06XufHetnYBII1iiUIiDKqjkAPx86R2JsaLCwJDCtkQWHUnvZj1YnUmn9XRiomeUnJhRRRUyIUUUUAUUUUAUUUUAUUUUAUUUUAUUUUAUUUUAUUUUAVyRXVFqAxXe7d70XEA5LKb5WHJgP666iq/j8SACavvwvT2kw4HsyE/Wlv6/VWYYotIwVRqfs8TWKSyTRug246KbvYIySGVuSGw8WsPwvU7JiMvMgV1gohGgVeQH195qO2rigB/wCH3VFvTq4EMZjWdgkYLM7BUUalmOigVrvwfbhDBR8SWz4lx22GojB14aG3lc9T4VHfBruEYCMViR8e6/Fx/Mq3O/8AnI59wuOprRFFaa4ZyzNbZ7PERm8+0TBhJ5V9ZI2K+drL9pFYYuxAqq76sddf/PfW078rfAyjoTGD5GRAfsrMd4YCWsnRfqFRtb6J0pZpWNoY3LZFXMzEKqr6zE6AAd5JFbV8H+6noWGHEVePJ2pmGuupVAe5Qbaczc9aoHwUbqNLjGxUuqwXWO/zjAWNv8qknzYd1bOBUqo4tK7JtvAFe0UVcVBRRRQBRRRQBRRRQBRRRQBRRRQBRRRQBRRRQBRRRQBRRRQBRRRQFG+EzYplQSBSwRTmtclbdoGw1I51m+y9iyCMzkG2o16AaH7RX0Aaz7eZWjZlKmzFiLAkMGJP9eVZ7YfTTVP4yiTzgC9Wr4Nd0hMwxsy3Cn/lweRPWUjrY6L5E9xpnuv8HsuJcPilaOBT6jAq8vh3oneeZ6d9a1BCEUKoCqoAAAsAALAAdABSqv6xbYukKWr2iitBmGu0sEJonjbk6lfK/I+42NZPtmc4ZJUlGWQ2XXqO9fA2rYqSlw6tbMqmxuLgGx6EX5VCcfYshP1K78HeyjBgYwwIeQmVgRYjP6oPjlC1Z68tSE2PjTR3RSBexYA25Xtz51JLFhW39Y4oqK2jvJDC+HV31xL5IiLEE2uCT0UnKt/adR1p1jdrQwlRLLHGXvkDsqlsurZQTc2BF7cq6B3RTbCbSilTPHIjpr2lZWXTmLg20610+OjCcQugjsDnLALZrZTmvaxuLd9xQC9FJYjFJGpZ2VVHNmIAHTUnQakUpegPaKKKAKKKKAKKKKAKKKKAKKKKAKKKKAKKKKAKKKKAK8tXtFAAooooAooooAryva8oD2qNtjdiebHFxpGoVkcsfWuAV0NxYBrAAchrcmrzXHWhXZUrFjKVLus2MjxJLNEsuaKEOjcRBE5aORSSpS+IBl5agR8raNcJtqSbE7PkngxEckUeJXE/ET5UdlRNGCZWDNGxFidCtX8UD+lCaWGf4iCSfHTiCKSNMTHh0dnjkjSRI2laaVmy6MylIAD27EtbKAT0uHeOCTZ00LsnGiEOSKV4mw7yo5jMgUqvDHEjs1uyq99X416tDpm+1NmYp8HJBMjuMHlWN8pY4o8RDDKALkmOH1v/AHCT+zWhYPFiVA6hgCTYOro2hI1RwGHLqNRY9aUNdUB//9k="/>
          <p:cNvSpPr>
            <a:spLocks noChangeAspect="1" noChangeArrowheads="1"/>
          </p:cNvSpPr>
          <p:nvPr/>
        </p:nvSpPr>
        <p:spPr bwMode="auto">
          <a:xfrm>
            <a:off x="0" y="-727075"/>
            <a:ext cx="1885950" cy="15049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88" name="Picture 4" descr="http://www.umm.edu/graphics/images/en/17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057400"/>
            <a:ext cx="45720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239000" cy="7010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Effects of the Bubonic Plague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Economically: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Population decrease = less workers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Trade decline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Price rose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Church: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Loses prestige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Medieval Society: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Collapse of feudal society was sped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Disrupted all aspects of the society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/>
          <a:lstStyle/>
          <a:p>
            <a:r>
              <a:rPr lang="en-US" dirty="0" smtClean="0"/>
              <a:t>Songs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8229600" cy="39163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4000" dirty="0" smtClean="0">
                <a:latin typeface="Goudy Stout" pitchFamily="18" charset="0"/>
              </a:rPr>
              <a:t>Ring around the rosy,</a:t>
            </a:r>
          </a:p>
          <a:p>
            <a:pPr algn="ctr">
              <a:buNone/>
            </a:pPr>
            <a:r>
              <a:rPr lang="en-US" sz="4000" dirty="0" smtClean="0">
                <a:latin typeface="Goudy Stout" pitchFamily="18" charset="0"/>
              </a:rPr>
              <a:t>Pockets full of posy,</a:t>
            </a:r>
          </a:p>
          <a:p>
            <a:pPr algn="ctr">
              <a:buNone/>
            </a:pPr>
            <a:r>
              <a:rPr lang="en-US" sz="4000" dirty="0" smtClean="0">
                <a:latin typeface="Goudy Stout" pitchFamily="18" charset="0"/>
              </a:rPr>
              <a:t>Ashes, ashes</a:t>
            </a:r>
          </a:p>
          <a:p>
            <a:pPr algn="ctr">
              <a:buNone/>
            </a:pPr>
            <a:r>
              <a:rPr lang="en-US" sz="4000" dirty="0" smtClean="0">
                <a:latin typeface="Goudy Stout" pitchFamily="18" charset="0"/>
              </a:rPr>
              <a:t>We all fall down.</a:t>
            </a:r>
            <a:endParaRPr lang="en-US" sz="4000" dirty="0">
              <a:latin typeface="Goudy Stout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239000" cy="609600"/>
          </a:xfrm>
        </p:spPr>
        <p:txBody>
          <a:bodyPr/>
          <a:lstStyle/>
          <a:p>
            <a:pPr algn="ctr"/>
            <a:r>
              <a:rPr lang="en-US" dirty="0" smtClean="0"/>
              <a:t>Ring around the </a:t>
            </a:r>
            <a:r>
              <a:rPr lang="en-US" dirty="0" err="1" smtClean="0"/>
              <a:t>rosie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239000" cy="51603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“Ring around the Rosie”</a:t>
            </a:r>
          </a:p>
          <a:p>
            <a:pPr lvl="1"/>
            <a:r>
              <a:rPr lang="en-US" dirty="0" smtClean="0"/>
              <a:t>Refers to a red mark, supposedly the first sign of the plague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“A pocket full of posies”</a:t>
            </a:r>
          </a:p>
          <a:p>
            <a:pPr lvl="1"/>
            <a:r>
              <a:rPr lang="en-US" dirty="0" smtClean="0"/>
              <a:t>Refers to sachets of herbs carried to ward off infection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“Ashes, ashes”</a:t>
            </a:r>
          </a:p>
          <a:p>
            <a:pPr lvl="1"/>
            <a:r>
              <a:rPr lang="en-US" dirty="0" smtClean="0"/>
              <a:t>Either a reference to the cremation of plague victims or to the words said in the funeral Mass..."Ashes to ashes, dust to dust."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“We all fall down.” </a:t>
            </a:r>
          </a:p>
          <a:p>
            <a:pPr lvl="1"/>
            <a:r>
              <a:rPr lang="en-US" dirty="0" smtClean="0"/>
              <a:t>Death: the plague was not selective in its victims; both rich and poor, young and old, succumbed.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5661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11" name="Arc 3"/>
          <p:cNvSpPr>
            <a:spLocks/>
          </p:cNvSpPr>
          <p:nvPr/>
        </p:nvSpPr>
        <p:spPr bwMode="auto">
          <a:xfrm>
            <a:off x="5492750" y="995363"/>
            <a:ext cx="2817813" cy="1371600"/>
          </a:xfrm>
          <a:custGeom>
            <a:avLst/>
            <a:gdLst>
              <a:gd name="G0" fmla="+- 21588 0 0"/>
              <a:gd name="G1" fmla="+- 21600 0 0"/>
              <a:gd name="G2" fmla="+- 21600 0 0"/>
              <a:gd name="T0" fmla="*/ 0 w 21588"/>
              <a:gd name="T1" fmla="*/ 20875 h 21600"/>
              <a:gd name="T2" fmla="*/ 21576 w 21588"/>
              <a:gd name="T3" fmla="*/ 0 h 21600"/>
              <a:gd name="T4" fmla="*/ 21588 w 215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600" fill="none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</a:path>
              <a:path w="21588" h="21600" stroke="0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  <a:lnTo>
                  <a:pt x="21588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746125" y="5203825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en-US" sz="5400" b="0" u="none">
                <a:latin typeface="Times New Roman" pitchFamily="18" charset="0"/>
              </a:rPr>
              <a:t>1348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669925" y="4602163"/>
            <a:ext cx="15398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en-US" sz="4000" b="0" u="none">
                <a:latin typeface="Times New Roman" pitchFamily="18" charset="0"/>
              </a:rPr>
              <a:t>Spring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5661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483" name="Line 3"/>
          <p:cNvSpPr>
            <a:spLocks noChangeShapeType="1"/>
          </p:cNvSpPr>
          <p:nvPr/>
        </p:nvSpPr>
        <p:spPr bwMode="auto">
          <a:xfrm flipH="1">
            <a:off x="5108575" y="2746375"/>
            <a:ext cx="377825" cy="5302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4" name="Arc 4"/>
          <p:cNvSpPr>
            <a:spLocks/>
          </p:cNvSpPr>
          <p:nvPr/>
        </p:nvSpPr>
        <p:spPr bwMode="auto">
          <a:xfrm>
            <a:off x="4343400" y="3505200"/>
            <a:ext cx="377825" cy="838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464 w 21464"/>
              <a:gd name="T1" fmla="*/ 2419 h 21600"/>
              <a:gd name="T2" fmla="*/ 0 w 21464"/>
              <a:gd name="T3" fmla="*/ 21600 h 21600"/>
              <a:gd name="T4" fmla="*/ 0 w 21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4" h="21600" fill="none" extrusionOk="0">
                <a:moveTo>
                  <a:pt x="21464" y="2419"/>
                </a:moveTo>
                <a:cubicBezTo>
                  <a:pt x="20232" y="13343"/>
                  <a:pt x="10993" y="21599"/>
                  <a:pt x="0" y="21600"/>
                </a:cubicBezTo>
              </a:path>
              <a:path w="21464" h="21600" stroke="0" extrusionOk="0">
                <a:moveTo>
                  <a:pt x="21464" y="2419"/>
                </a:moveTo>
                <a:cubicBezTo>
                  <a:pt x="20232" y="13343"/>
                  <a:pt x="10993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5" name="Arc 5"/>
          <p:cNvSpPr>
            <a:spLocks/>
          </p:cNvSpPr>
          <p:nvPr/>
        </p:nvSpPr>
        <p:spPr bwMode="auto">
          <a:xfrm>
            <a:off x="3663950" y="3581400"/>
            <a:ext cx="717550" cy="762000"/>
          </a:xfrm>
          <a:custGeom>
            <a:avLst/>
            <a:gdLst>
              <a:gd name="G0" fmla="+- 19132 0 0"/>
              <a:gd name="G1" fmla="+- 0 0 0"/>
              <a:gd name="G2" fmla="+- 21600 0 0"/>
              <a:gd name="T0" fmla="*/ 22588 w 22588"/>
              <a:gd name="T1" fmla="*/ 21322 h 21600"/>
              <a:gd name="T2" fmla="*/ 0 w 22588"/>
              <a:gd name="T3" fmla="*/ 10026 h 21600"/>
              <a:gd name="T4" fmla="*/ 19132 w 225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88" h="21600" fill="none" extrusionOk="0">
                <a:moveTo>
                  <a:pt x="22587" y="21321"/>
                </a:moveTo>
                <a:cubicBezTo>
                  <a:pt x="21445" y="21506"/>
                  <a:pt x="20289" y="21599"/>
                  <a:pt x="19132" y="21600"/>
                </a:cubicBezTo>
                <a:cubicBezTo>
                  <a:pt x="11098" y="21600"/>
                  <a:pt x="3728" y="17141"/>
                  <a:pt x="-1" y="10026"/>
                </a:cubicBezTo>
              </a:path>
              <a:path w="22588" h="21600" stroke="0" extrusionOk="0">
                <a:moveTo>
                  <a:pt x="22587" y="21321"/>
                </a:moveTo>
                <a:cubicBezTo>
                  <a:pt x="21445" y="21506"/>
                  <a:pt x="20289" y="21599"/>
                  <a:pt x="19132" y="21600"/>
                </a:cubicBezTo>
                <a:cubicBezTo>
                  <a:pt x="11098" y="21600"/>
                  <a:pt x="3728" y="17141"/>
                  <a:pt x="-1" y="10026"/>
                </a:cubicBezTo>
                <a:lnTo>
                  <a:pt x="19132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6" name="Arc 6"/>
          <p:cNvSpPr>
            <a:spLocks/>
          </p:cNvSpPr>
          <p:nvPr/>
        </p:nvSpPr>
        <p:spPr bwMode="auto">
          <a:xfrm>
            <a:off x="5492750" y="995363"/>
            <a:ext cx="2817813" cy="1371600"/>
          </a:xfrm>
          <a:custGeom>
            <a:avLst/>
            <a:gdLst>
              <a:gd name="G0" fmla="+- 21588 0 0"/>
              <a:gd name="G1" fmla="+- 21600 0 0"/>
              <a:gd name="G2" fmla="+- 21600 0 0"/>
              <a:gd name="T0" fmla="*/ 0 w 21588"/>
              <a:gd name="T1" fmla="*/ 20875 h 21600"/>
              <a:gd name="T2" fmla="*/ 21576 w 21588"/>
              <a:gd name="T3" fmla="*/ 0 h 21600"/>
              <a:gd name="T4" fmla="*/ 21588 w 215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600" fill="none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</a:path>
              <a:path w="21588" h="21600" stroke="0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  <a:lnTo>
                  <a:pt x="21588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746125" y="5203825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en-US" sz="5400" b="0" u="none">
                <a:latin typeface="Times New Roman" pitchFamily="18" charset="0"/>
              </a:rPr>
              <a:t>1348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669925" y="4602163"/>
            <a:ext cx="19065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en-US" sz="4000" b="0" u="none">
                <a:latin typeface="Times New Roman" pitchFamily="18" charset="0"/>
              </a:rPr>
              <a:t>Summer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5661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1" name="Arc 3"/>
          <p:cNvSpPr>
            <a:spLocks/>
          </p:cNvSpPr>
          <p:nvPr/>
        </p:nvSpPr>
        <p:spPr bwMode="auto">
          <a:xfrm>
            <a:off x="3281363" y="2133600"/>
            <a:ext cx="381000" cy="12954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2" name="Arc 4"/>
          <p:cNvSpPr>
            <a:spLocks/>
          </p:cNvSpPr>
          <p:nvPr/>
        </p:nvSpPr>
        <p:spPr bwMode="auto">
          <a:xfrm>
            <a:off x="228600" y="2449513"/>
            <a:ext cx="3352800" cy="1060450"/>
          </a:xfrm>
          <a:custGeom>
            <a:avLst/>
            <a:gdLst>
              <a:gd name="G0" fmla="+- 0 0 0"/>
              <a:gd name="G1" fmla="+- 16854 0 0"/>
              <a:gd name="G2" fmla="+- 21600 0 0"/>
              <a:gd name="T0" fmla="*/ 13509 w 21600"/>
              <a:gd name="T1" fmla="*/ 0 h 16854"/>
              <a:gd name="T2" fmla="*/ 21600 w 21600"/>
              <a:gd name="T3" fmla="*/ 16854 h 16854"/>
              <a:gd name="T4" fmla="*/ 0 w 21600"/>
              <a:gd name="T5" fmla="*/ 16854 h 16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854" fill="none" extrusionOk="0">
                <a:moveTo>
                  <a:pt x="13509" y="-1"/>
                </a:moveTo>
                <a:cubicBezTo>
                  <a:pt x="18623" y="4099"/>
                  <a:pt x="21600" y="10299"/>
                  <a:pt x="21600" y="16854"/>
                </a:cubicBezTo>
              </a:path>
              <a:path w="21600" h="16854" stroke="0" extrusionOk="0">
                <a:moveTo>
                  <a:pt x="13509" y="-1"/>
                </a:moveTo>
                <a:cubicBezTo>
                  <a:pt x="18623" y="4099"/>
                  <a:pt x="21600" y="10299"/>
                  <a:pt x="21600" y="16854"/>
                </a:cubicBezTo>
                <a:lnTo>
                  <a:pt x="0" y="16854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3" name="Line 5"/>
          <p:cNvSpPr>
            <a:spLocks noChangeShapeType="1"/>
          </p:cNvSpPr>
          <p:nvPr/>
        </p:nvSpPr>
        <p:spPr bwMode="auto">
          <a:xfrm flipH="1" flipV="1">
            <a:off x="2668588" y="2135188"/>
            <a:ext cx="987425" cy="13684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4" name="Line 6"/>
          <p:cNvSpPr>
            <a:spLocks noChangeShapeType="1"/>
          </p:cNvSpPr>
          <p:nvPr/>
        </p:nvSpPr>
        <p:spPr bwMode="auto">
          <a:xfrm flipH="1">
            <a:off x="5108575" y="2746375"/>
            <a:ext cx="377825" cy="5302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Arc 7"/>
          <p:cNvSpPr>
            <a:spLocks/>
          </p:cNvSpPr>
          <p:nvPr/>
        </p:nvSpPr>
        <p:spPr bwMode="auto">
          <a:xfrm>
            <a:off x="4343400" y="3505200"/>
            <a:ext cx="377825" cy="838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464 w 21464"/>
              <a:gd name="T1" fmla="*/ 2419 h 21600"/>
              <a:gd name="T2" fmla="*/ 0 w 21464"/>
              <a:gd name="T3" fmla="*/ 21600 h 21600"/>
              <a:gd name="T4" fmla="*/ 0 w 21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4" h="21600" fill="none" extrusionOk="0">
                <a:moveTo>
                  <a:pt x="21464" y="2419"/>
                </a:moveTo>
                <a:cubicBezTo>
                  <a:pt x="20232" y="13343"/>
                  <a:pt x="10993" y="21599"/>
                  <a:pt x="0" y="21600"/>
                </a:cubicBezTo>
              </a:path>
              <a:path w="21464" h="21600" stroke="0" extrusionOk="0">
                <a:moveTo>
                  <a:pt x="21464" y="2419"/>
                </a:moveTo>
                <a:cubicBezTo>
                  <a:pt x="20232" y="13343"/>
                  <a:pt x="10993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6" name="Arc 8"/>
          <p:cNvSpPr>
            <a:spLocks/>
          </p:cNvSpPr>
          <p:nvPr/>
        </p:nvSpPr>
        <p:spPr bwMode="auto">
          <a:xfrm>
            <a:off x="3663950" y="3581400"/>
            <a:ext cx="717550" cy="762000"/>
          </a:xfrm>
          <a:custGeom>
            <a:avLst/>
            <a:gdLst>
              <a:gd name="G0" fmla="+- 19132 0 0"/>
              <a:gd name="G1" fmla="+- 0 0 0"/>
              <a:gd name="G2" fmla="+- 21600 0 0"/>
              <a:gd name="T0" fmla="*/ 22588 w 22588"/>
              <a:gd name="T1" fmla="*/ 21322 h 21600"/>
              <a:gd name="T2" fmla="*/ 0 w 22588"/>
              <a:gd name="T3" fmla="*/ 10026 h 21600"/>
              <a:gd name="T4" fmla="*/ 19132 w 225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88" h="21600" fill="none" extrusionOk="0">
                <a:moveTo>
                  <a:pt x="22587" y="21321"/>
                </a:moveTo>
                <a:cubicBezTo>
                  <a:pt x="21445" y="21506"/>
                  <a:pt x="20289" y="21599"/>
                  <a:pt x="19132" y="21600"/>
                </a:cubicBezTo>
                <a:cubicBezTo>
                  <a:pt x="11098" y="21600"/>
                  <a:pt x="3728" y="17141"/>
                  <a:pt x="-1" y="10026"/>
                </a:cubicBezTo>
              </a:path>
              <a:path w="22588" h="21600" stroke="0" extrusionOk="0">
                <a:moveTo>
                  <a:pt x="22587" y="21321"/>
                </a:moveTo>
                <a:cubicBezTo>
                  <a:pt x="21445" y="21506"/>
                  <a:pt x="20289" y="21599"/>
                  <a:pt x="19132" y="21600"/>
                </a:cubicBezTo>
                <a:cubicBezTo>
                  <a:pt x="11098" y="21600"/>
                  <a:pt x="3728" y="17141"/>
                  <a:pt x="-1" y="10026"/>
                </a:cubicBezTo>
                <a:lnTo>
                  <a:pt x="19132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7" name="Arc 9"/>
          <p:cNvSpPr>
            <a:spLocks/>
          </p:cNvSpPr>
          <p:nvPr/>
        </p:nvSpPr>
        <p:spPr bwMode="auto">
          <a:xfrm>
            <a:off x="5492750" y="995363"/>
            <a:ext cx="2817813" cy="1371600"/>
          </a:xfrm>
          <a:custGeom>
            <a:avLst/>
            <a:gdLst>
              <a:gd name="G0" fmla="+- 21588 0 0"/>
              <a:gd name="G1" fmla="+- 21600 0 0"/>
              <a:gd name="G2" fmla="+- 21600 0 0"/>
              <a:gd name="T0" fmla="*/ 0 w 21588"/>
              <a:gd name="T1" fmla="*/ 20875 h 21600"/>
              <a:gd name="T2" fmla="*/ 21576 w 21588"/>
              <a:gd name="T3" fmla="*/ 0 h 21600"/>
              <a:gd name="T4" fmla="*/ 21588 w 215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600" fill="none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</a:path>
              <a:path w="21588" h="21600" stroke="0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  <a:lnTo>
                  <a:pt x="21588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746125" y="5203825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en-US" sz="5400" b="0" u="none">
                <a:latin typeface="Times New Roman" pitchFamily="18" charset="0"/>
              </a:rPr>
              <a:t>1349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5661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79" name="Arc 3"/>
          <p:cNvSpPr>
            <a:spLocks/>
          </p:cNvSpPr>
          <p:nvPr/>
        </p:nvSpPr>
        <p:spPr bwMode="auto">
          <a:xfrm>
            <a:off x="3281363" y="2133600"/>
            <a:ext cx="381000" cy="12954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0" name="Arc 4"/>
          <p:cNvSpPr>
            <a:spLocks/>
          </p:cNvSpPr>
          <p:nvPr/>
        </p:nvSpPr>
        <p:spPr bwMode="auto">
          <a:xfrm>
            <a:off x="228600" y="2449513"/>
            <a:ext cx="3352800" cy="1060450"/>
          </a:xfrm>
          <a:custGeom>
            <a:avLst/>
            <a:gdLst>
              <a:gd name="G0" fmla="+- 0 0 0"/>
              <a:gd name="G1" fmla="+- 16854 0 0"/>
              <a:gd name="G2" fmla="+- 21600 0 0"/>
              <a:gd name="T0" fmla="*/ 13509 w 21600"/>
              <a:gd name="T1" fmla="*/ 0 h 16854"/>
              <a:gd name="T2" fmla="*/ 21600 w 21600"/>
              <a:gd name="T3" fmla="*/ 16854 h 16854"/>
              <a:gd name="T4" fmla="*/ 0 w 21600"/>
              <a:gd name="T5" fmla="*/ 16854 h 16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854" fill="none" extrusionOk="0">
                <a:moveTo>
                  <a:pt x="13509" y="-1"/>
                </a:moveTo>
                <a:cubicBezTo>
                  <a:pt x="18623" y="4099"/>
                  <a:pt x="21600" y="10299"/>
                  <a:pt x="21600" y="16854"/>
                </a:cubicBezTo>
              </a:path>
              <a:path w="21600" h="16854" stroke="0" extrusionOk="0">
                <a:moveTo>
                  <a:pt x="13509" y="-1"/>
                </a:moveTo>
                <a:cubicBezTo>
                  <a:pt x="18623" y="4099"/>
                  <a:pt x="21600" y="10299"/>
                  <a:pt x="21600" y="16854"/>
                </a:cubicBezTo>
                <a:lnTo>
                  <a:pt x="0" y="16854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 flipH="1" flipV="1">
            <a:off x="2668588" y="2135188"/>
            <a:ext cx="987425" cy="13684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2" name="Arc 6"/>
          <p:cNvSpPr>
            <a:spLocks/>
          </p:cNvSpPr>
          <p:nvPr/>
        </p:nvSpPr>
        <p:spPr bwMode="auto">
          <a:xfrm>
            <a:off x="2438400" y="3886200"/>
            <a:ext cx="1066800" cy="838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3" name="Arc 7"/>
          <p:cNvSpPr>
            <a:spLocks/>
          </p:cNvSpPr>
          <p:nvPr/>
        </p:nvSpPr>
        <p:spPr bwMode="auto">
          <a:xfrm>
            <a:off x="1524000" y="2671763"/>
            <a:ext cx="760413" cy="762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3729"/>
              <a:gd name="T1" fmla="*/ 21510 h 21600"/>
              <a:gd name="T2" fmla="*/ 23729 w 23729"/>
              <a:gd name="T3" fmla="*/ 105 h 21600"/>
              <a:gd name="T4" fmla="*/ 21600 w 237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29" h="21600" fill="none" extrusionOk="0">
                <a:moveTo>
                  <a:pt x="0" y="21510"/>
                </a:moveTo>
                <a:cubicBezTo>
                  <a:pt x="49" y="9615"/>
                  <a:pt x="9705" y="-1"/>
                  <a:pt x="21600" y="0"/>
                </a:cubicBezTo>
                <a:cubicBezTo>
                  <a:pt x="22310" y="0"/>
                  <a:pt x="23021" y="35"/>
                  <a:pt x="23728" y="105"/>
                </a:cubicBezTo>
              </a:path>
              <a:path w="23729" h="21600" stroke="0" extrusionOk="0">
                <a:moveTo>
                  <a:pt x="0" y="21510"/>
                </a:moveTo>
                <a:cubicBezTo>
                  <a:pt x="49" y="9615"/>
                  <a:pt x="9705" y="-1"/>
                  <a:pt x="21600" y="0"/>
                </a:cubicBezTo>
                <a:cubicBezTo>
                  <a:pt x="22310" y="0"/>
                  <a:pt x="23021" y="35"/>
                  <a:pt x="23728" y="105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4" name="Line 8"/>
          <p:cNvSpPr>
            <a:spLocks noChangeShapeType="1"/>
          </p:cNvSpPr>
          <p:nvPr/>
        </p:nvSpPr>
        <p:spPr bwMode="auto">
          <a:xfrm flipH="1" flipV="1">
            <a:off x="2135188" y="1373188"/>
            <a:ext cx="377825" cy="6064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5" name="Line 9"/>
          <p:cNvSpPr>
            <a:spLocks noChangeShapeType="1"/>
          </p:cNvSpPr>
          <p:nvPr/>
        </p:nvSpPr>
        <p:spPr bwMode="auto">
          <a:xfrm flipH="1">
            <a:off x="5108575" y="2746375"/>
            <a:ext cx="377825" cy="5302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6" name="Arc 10"/>
          <p:cNvSpPr>
            <a:spLocks/>
          </p:cNvSpPr>
          <p:nvPr/>
        </p:nvSpPr>
        <p:spPr bwMode="auto">
          <a:xfrm>
            <a:off x="4343400" y="3505200"/>
            <a:ext cx="377825" cy="838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464 w 21464"/>
              <a:gd name="T1" fmla="*/ 2419 h 21600"/>
              <a:gd name="T2" fmla="*/ 0 w 21464"/>
              <a:gd name="T3" fmla="*/ 21600 h 21600"/>
              <a:gd name="T4" fmla="*/ 0 w 21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4" h="21600" fill="none" extrusionOk="0">
                <a:moveTo>
                  <a:pt x="21464" y="2419"/>
                </a:moveTo>
                <a:cubicBezTo>
                  <a:pt x="20232" y="13343"/>
                  <a:pt x="10993" y="21599"/>
                  <a:pt x="0" y="21600"/>
                </a:cubicBezTo>
              </a:path>
              <a:path w="21464" h="21600" stroke="0" extrusionOk="0">
                <a:moveTo>
                  <a:pt x="21464" y="2419"/>
                </a:moveTo>
                <a:cubicBezTo>
                  <a:pt x="20232" y="13343"/>
                  <a:pt x="10993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7" name="Arc 11"/>
          <p:cNvSpPr>
            <a:spLocks/>
          </p:cNvSpPr>
          <p:nvPr/>
        </p:nvSpPr>
        <p:spPr bwMode="auto">
          <a:xfrm>
            <a:off x="3663950" y="3581400"/>
            <a:ext cx="717550" cy="762000"/>
          </a:xfrm>
          <a:custGeom>
            <a:avLst/>
            <a:gdLst>
              <a:gd name="G0" fmla="+- 19132 0 0"/>
              <a:gd name="G1" fmla="+- 0 0 0"/>
              <a:gd name="G2" fmla="+- 21600 0 0"/>
              <a:gd name="T0" fmla="*/ 22588 w 22588"/>
              <a:gd name="T1" fmla="*/ 21322 h 21600"/>
              <a:gd name="T2" fmla="*/ 0 w 22588"/>
              <a:gd name="T3" fmla="*/ 10026 h 21600"/>
              <a:gd name="T4" fmla="*/ 19132 w 225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88" h="21600" fill="none" extrusionOk="0">
                <a:moveTo>
                  <a:pt x="22587" y="21321"/>
                </a:moveTo>
                <a:cubicBezTo>
                  <a:pt x="21445" y="21506"/>
                  <a:pt x="20289" y="21599"/>
                  <a:pt x="19132" y="21600"/>
                </a:cubicBezTo>
                <a:cubicBezTo>
                  <a:pt x="11098" y="21600"/>
                  <a:pt x="3728" y="17141"/>
                  <a:pt x="-1" y="10026"/>
                </a:cubicBezTo>
              </a:path>
              <a:path w="22588" h="21600" stroke="0" extrusionOk="0">
                <a:moveTo>
                  <a:pt x="22587" y="21321"/>
                </a:moveTo>
                <a:cubicBezTo>
                  <a:pt x="21445" y="21506"/>
                  <a:pt x="20289" y="21599"/>
                  <a:pt x="19132" y="21600"/>
                </a:cubicBezTo>
                <a:cubicBezTo>
                  <a:pt x="11098" y="21600"/>
                  <a:pt x="3728" y="17141"/>
                  <a:pt x="-1" y="10026"/>
                </a:cubicBezTo>
                <a:lnTo>
                  <a:pt x="19132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8" name="Arc 12"/>
          <p:cNvSpPr>
            <a:spLocks/>
          </p:cNvSpPr>
          <p:nvPr/>
        </p:nvSpPr>
        <p:spPr bwMode="auto">
          <a:xfrm>
            <a:off x="5492750" y="995363"/>
            <a:ext cx="2817813" cy="1371600"/>
          </a:xfrm>
          <a:custGeom>
            <a:avLst/>
            <a:gdLst>
              <a:gd name="G0" fmla="+- 21588 0 0"/>
              <a:gd name="G1" fmla="+- 21600 0 0"/>
              <a:gd name="G2" fmla="+- 21600 0 0"/>
              <a:gd name="T0" fmla="*/ 0 w 21588"/>
              <a:gd name="T1" fmla="*/ 20875 h 21600"/>
              <a:gd name="T2" fmla="*/ 21576 w 21588"/>
              <a:gd name="T3" fmla="*/ 0 h 21600"/>
              <a:gd name="T4" fmla="*/ 21588 w 215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600" fill="none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</a:path>
              <a:path w="21588" h="21600" stroke="0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  <a:lnTo>
                  <a:pt x="21588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746125" y="5203825"/>
            <a:ext cx="1555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en-US" sz="5400" b="0" u="none">
                <a:latin typeface="Times New Roman" pitchFamily="18" charset="0"/>
              </a:rPr>
              <a:t>1350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0"/>
            <a:ext cx="856615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27" name="Arc 3"/>
          <p:cNvSpPr>
            <a:spLocks/>
          </p:cNvSpPr>
          <p:nvPr/>
        </p:nvSpPr>
        <p:spPr bwMode="auto">
          <a:xfrm>
            <a:off x="3281363" y="2133600"/>
            <a:ext cx="381000" cy="12954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8" name="Arc 4"/>
          <p:cNvSpPr>
            <a:spLocks/>
          </p:cNvSpPr>
          <p:nvPr/>
        </p:nvSpPr>
        <p:spPr bwMode="auto">
          <a:xfrm>
            <a:off x="228600" y="2449513"/>
            <a:ext cx="3352800" cy="1060450"/>
          </a:xfrm>
          <a:custGeom>
            <a:avLst/>
            <a:gdLst>
              <a:gd name="G0" fmla="+- 0 0 0"/>
              <a:gd name="G1" fmla="+- 16854 0 0"/>
              <a:gd name="G2" fmla="+- 21600 0 0"/>
              <a:gd name="T0" fmla="*/ 13509 w 21600"/>
              <a:gd name="T1" fmla="*/ 0 h 16854"/>
              <a:gd name="T2" fmla="*/ 21600 w 21600"/>
              <a:gd name="T3" fmla="*/ 16854 h 16854"/>
              <a:gd name="T4" fmla="*/ 0 w 21600"/>
              <a:gd name="T5" fmla="*/ 16854 h 16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6854" fill="none" extrusionOk="0">
                <a:moveTo>
                  <a:pt x="13509" y="-1"/>
                </a:moveTo>
                <a:cubicBezTo>
                  <a:pt x="18623" y="4099"/>
                  <a:pt x="21600" y="10299"/>
                  <a:pt x="21600" y="16854"/>
                </a:cubicBezTo>
              </a:path>
              <a:path w="21600" h="16854" stroke="0" extrusionOk="0">
                <a:moveTo>
                  <a:pt x="13509" y="-1"/>
                </a:moveTo>
                <a:cubicBezTo>
                  <a:pt x="18623" y="4099"/>
                  <a:pt x="21600" y="10299"/>
                  <a:pt x="21600" y="16854"/>
                </a:cubicBezTo>
                <a:lnTo>
                  <a:pt x="0" y="16854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29" name="Line 5"/>
          <p:cNvSpPr>
            <a:spLocks noChangeShapeType="1"/>
          </p:cNvSpPr>
          <p:nvPr/>
        </p:nvSpPr>
        <p:spPr bwMode="auto">
          <a:xfrm flipH="1" flipV="1">
            <a:off x="2668588" y="2135188"/>
            <a:ext cx="987425" cy="13684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0" name="Arc 6"/>
          <p:cNvSpPr>
            <a:spLocks/>
          </p:cNvSpPr>
          <p:nvPr/>
        </p:nvSpPr>
        <p:spPr bwMode="auto">
          <a:xfrm>
            <a:off x="2438400" y="3886200"/>
            <a:ext cx="1066800" cy="838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1" name="Arc 7"/>
          <p:cNvSpPr>
            <a:spLocks/>
          </p:cNvSpPr>
          <p:nvPr/>
        </p:nvSpPr>
        <p:spPr bwMode="auto">
          <a:xfrm>
            <a:off x="1524000" y="2671763"/>
            <a:ext cx="760413" cy="762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3729"/>
              <a:gd name="T1" fmla="*/ 21510 h 21600"/>
              <a:gd name="T2" fmla="*/ 23729 w 23729"/>
              <a:gd name="T3" fmla="*/ 105 h 21600"/>
              <a:gd name="T4" fmla="*/ 21600 w 23729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729" h="21600" fill="none" extrusionOk="0">
                <a:moveTo>
                  <a:pt x="0" y="21510"/>
                </a:moveTo>
                <a:cubicBezTo>
                  <a:pt x="49" y="9615"/>
                  <a:pt x="9705" y="-1"/>
                  <a:pt x="21600" y="0"/>
                </a:cubicBezTo>
                <a:cubicBezTo>
                  <a:pt x="22310" y="0"/>
                  <a:pt x="23021" y="35"/>
                  <a:pt x="23728" y="105"/>
                </a:cubicBezTo>
              </a:path>
              <a:path w="23729" h="21600" stroke="0" extrusionOk="0">
                <a:moveTo>
                  <a:pt x="0" y="21510"/>
                </a:moveTo>
                <a:cubicBezTo>
                  <a:pt x="49" y="9615"/>
                  <a:pt x="9705" y="-1"/>
                  <a:pt x="21600" y="0"/>
                </a:cubicBezTo>
                <a:cubicBezTo>
                  <a:pt x="22310" y="0"/>
                  <a:pt x="23021" y="35"/>
                  <a:pt x="23728" y="105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2" name="Line 8"/>
          <p:cNvSpPr>
            <a:spLocks noChangeShapeType="1"/>
          </p:cNvSpPr>
          <p:nvPr/>
        </p:nvSpPr>
        <p:spPr bwMode="auto">
          <a:xfrm flipH="1" flipV="1">
            <a:off x="2135188" y="1373188"/>
            <a:ext cx="377825" cy="6064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3" name="Line 9"/>
          <p:cNvSpPr>
            <a:spLocks noChangeShapeType="1"/>
          </p:cNvSpPr>
          <p:nvPr/>
        </p:nvSpPr>
        <p:spPr bwMode="auto">
          <a:xfrm flipH="1">
            <a:off x="5108575" y="2746375"/>
            <a:ext cx="377825" cy="5302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4" name="Arc 10"/>
          <p:cNvSpPr>
            <a:spLocks/>
          </p:cNvSpPr>
          <p:nvPr/>
        </p:nvSpPr>
        <p:spPr bwMode="auto">
          <a:xfrm>
            <a:off x="4343400" y="3505200"/>
            <a:ext cx="377825" cy="838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464 w 21464"/>
              <a:gd name="T1" fmla="*/ 2419 h 21600"/>
              <a:gd name="T2" fmla="*/ 0 w 21464"/>
              <a:gd name="T3" fmla="*/ 21600 h 21600"/>
              <a:gd name="T4" fmla="*/ 0 w 21464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64" h="21600" fill="none" extrusionOk="0">
                <a:moveTo>
                  <a:pt x="21464" y="2419"/>
                </a:moveTo>
                <a:cubicBezTo>
                  <a:pt x="20232" y="13343"/>
                  <a:pt x="10993" y="21599"/>
                  <a:pt x="0" y="21600"/>
                </a:cubicBezTo>
              </a:path>
              <a:path w="21464" h="21600" stroke="0" extrusionOk="0">
                <a:moveTo>
                  <a:pt x="21464" y="2419"/>
                </a:moveTo>
                <a:cubicBezTo>
                  <a:pt x="20232" y="13343"/>
                  <a:pt x="10993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5" name="Arc 11"/>
          <p:cNvSpPr>
            <a:spLocks/>
          </p:cNvSpPr>
          <p:nvPr/>
        </p:nvSpPr>
        <p:spPr bwMode="auto">
          <a:xfrm>
            <a:off x="3663950" y="3581400"/>
            <a:ext cx="717550" cy="762000"/>
          </a:xfrm>
          <a:custGeom>
            <a:avLst/>
            <a:gdLst>
              <a:gd name="G0" fmla="+- 19132 0 0"/>
              <a:gd name="G1" fmla="+- 0 0 0"/>
              <a:gd name="G2" fmla="+- 21600 0 0"/>
              <a:gd name="T0" fmla="*/ 22588 w 22588"/>
              <a:gd name="T1" fmla="*/ 21322 h 21600"/>
              <a:gd name="T2" fmla="*/ 0 w 22588"/>
              <a:gd name="T3" fmla="*/ 10026 h 21600"/>
              <a:gd name="T4" fmla="*/ 19132 w 2258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88" h="21600" fill="none" extrusionOk="0">
                <a:moveTo>
                  <a:pt x="22587" y="21321"/>
                </a:moveTo>
                <a:cubicBezTo>
                  <a:pt x="21445" y="21506"/>
                  <a:pt x="20289" y="21599"/>
                  <a:pt x="19132" y="21600"/>
                </a:cubicBezTo>
                <a:cubicBezTo>
                  <a:pt x="11098" y="21600"/>
                  <a:pt x="3728" y="17141"/>
                  <a:pt x="-1" y="10026"/>
                </a:cubicBezTo>
              </a:path>
              <a:path w="22588" h="21600" stroke="0" extrusionOk="0">
                <a:moveTo>
                  <a:pt x="22587" y="21321"/>
                </a:moveTo>
                <a:cubicBezTo>
                  <a:pt x="21445" y="21506"/>
                  <a:pt x="20289" y="21599"/>
                  <a:pt x="19132" y="21600"/>
                </a:cubicBezTo>
                <a:cubicBezTo>
                  <a:pt x="11098" y="21600"/>
                  <a:pt x="3728" y="17141"/>
                  <a:pt x="-1" y="10026"/>
                </a:cubicBezTo>
                <a:lnTo>
                  <a:pt x="19132" y="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6" name="Arc 12"/>
          <p:cNvSpPr>
            <a:spLocks/>
          </p:cNvSpPr>
          <p:nvPr/>
        </p:nvSpPr>
        <p:spPr bwMode="auto">
          <a:xfrm>
            <a:off x="5492750" y="995363"/>
            <a:ext cx="2817813" cy="1371600"/>
          </a:xfrm>
          <a:custGeom>
            <a:avLst/>
            <a:gdLst>
              <a:gd name="G0" fmla="+- 21588 0 0"/>
              <a:gd name="G1" fmla="+- 21600 0 0"/>
              <a:gd name="G2" fmla="+- 21600 0 0"/>
              <a:gd name="T0" fmla="*/ 0 w 21588"/>
              <a:gd name="T1" fmla="*/ 20875 h 21600"/>
              <a:gd name="T2" fmla="*/ 21576 w 21588"/>
              <a:gd name="T3" fmla="*/ 0 h 21600"/>
              <a:gd name="T4" fmla="*/ 21588 w 2158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88" h="21600" fill="none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</a:path>
              <a:path w="21588" h="21600" stroke="0" extrusionOk="0">
                <a:moveTo>
                  <a:pt x="0" y="20875"/>
                </a:moveTo>
                <a:cubicBezTo>
                  <a:pt x="390" y="9239"/>
                  <a:pt x="9933" y="6"/>
                  <a:pt x="21576" y="0"/>
                </a:cubicBezTo>
                <a:lnTo>
                  <a:pt x="21588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 flipH="1" flipV="1">
            <a:off x="2135188" y="763588"/>
            <a:ext cx="73025" cy="530225"/>
          </a:xfrm>
          <a:prstGeom prst="line">
            <a:avLst/>
          </a:prstGeom>
          <a:noFill/>
          <a:ln w="50800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8" name="Arc 14"/>
          <p:cNvSpPr>
            <a:spLocks/>
          </p:cNvSpPr>
          <p:nvPr/>
        </p:nvSpPr>
        <p:spPr bwMode="auto">
          <a:xfrm>
            <a:off x="2976563" y="309563"/>
            <a:ext cx="533400" cy="15240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510 h 21600"/>
              <a:gd name="T2" fmla="*/ 21536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10"/>
                </a:moveTo>
                <a:cubicBezTo>
                  <a:pt x="49" y="9640"/>
                  <a:pt x="9666" y="35"/>
                  <a:pt x="21536" y="0"/>
                </a:cubicBezTo>
              </a:path>
              <a:path w="21600" h="21600" stroke="0" extrusionOk="0">
                <a:moveTo>
                  <a:pt x="0" y="21510"/>
                </a:moveTo>
                <a:cubicBezTo>
                  <a:pt x="49" y="9640"/>
                  <a:pt x="9666" y="35"/>
                  <a:pt x="21536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39" name="Arc 15"/>
          <p:cNvSpPr>
            <a:spLocks/>
          </p:cNvSpPr>
          <p:nvPr/>
        </p:nvSpPr>
        <p:spPr bwMode="auto">
          <a:xfrm>
            <a:off x="3357563" y="1452563"/>
            <a:ext cx="1219200" cy="5334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471 h 21600"/>
              <a:gd name="T2" fmla="*/ 21572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471"/>
                </a:moveTo>
                <a:cubicBezTo>
                  <a:pt x="71" y="9603"/>
                  <a:pt x="9703" y="15"/>
                  <a:pt x="21572" y="0"/>
                </a:cubicBezTo>
              </a:path>
              <a:path w="21600" h="21600" stroke="0" extrusionOk="0">
                <a:moveTo>
                  <a:pt x="0" y="21471"/>
                </a:moveTo>
                <a:cubicBezTo>
                  <a:pt x="71" y="9603"/>
                  <a:pt x="9703" y="15"/>
                  <a:pt x="21572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50800" cap="rnd">
            <a:solidFill>
              <a:srgbClr val="FF0033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4640" name="Rectangle 16"/>
          <p:cNvSpPr>
            <a:spLocks noChangeArrowheads="1"/>
          </p:cNvSpPr>
          <p:nvPr/>
        </p:nvSpPr>
        <p:spPr bwMode="auto">
          <a:xfrm>
            <a:off x="746125" y="5203825"/>
            <a:ext cx="21272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eaLnBrk="0" hangingPunct="0">
              <a:buFontTx/>
              <a:buNone/>
            </a:pPr>
            <a:r>
              <a:rPr lang="en-US" sz="5400" b="0" u="none">
                <a:latin typeface="Times New Roman" pitchFamily="18" charset="0"/>
              </a:rPr>
              <a:t>1351-2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ee.uci.edu/clients/bjbecker/PlaguesandPeople/plaguemap3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8195094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smtClean="0"/>
              <a:t>Church Divided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Pope and King Collide in 1300 (King wins)</a:t>
            </a:r>
          </a:p>
          <a:p>
            <a:endParaRPr lang="en-US" sz="4000" dirty="0" smtClean="0"/>
          </a:p>
          <a:p>
            <a:r>
              <a:rPr lang="en-US" sz="4000" dirty="0" smtClean="0"/>
              <a:t>Pope Clement V</a:t>
            </a:r>
          </a:p>
          <a:p>
            <a:pPr lvl="1"/>
            <a:r>
              <a:rPr lang="en-US" sz="4000" dirty="0" smtClean="0"/>
              <a:t>Moved from Rome to Avignon, France</a:t>
            </a:r>
          </a:p>
          <a:p>
            <a:pPr lvl="1"/>
            <a:r>
              <a:rPr lang="en-US" sz="4000" dirty="0" smtClean="0"/>
              <a:t>Weakened the Church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895600"/>
            <a:ext cx="8382000" cy="596900"/>
          </a:xfrm>
        </p:spPr>
        <p:txBody>
          <a:bodyPr/>
          <a:lstStyle/>
          <a:p>
            <a:pPr algn="ctr" eaLnBrk="1" hangingPunct="1"/>
            <a:r>
              <a:rPr lang="en-US" sz="8800" b="1" dirty="0" smtClean="0">
                <a:latin typeface="Castellar" pitchFamily="18" charset="0"/>
              </a:rPr>
              <a:t>Bubonic Plague Art</a:t>
            </a:r>
          </a:p>
        </p:txBody>
      </p:sp>
      <p:pic>
        <p:nvPicPr>
          <p:cNvPr id="3075" name="Picture 7" descr="http://scorescience.humboldt.k12.ca.us/fast/teachers/Plague/skullmovin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005191"/>
            <a:ext cx="5715000" cy="3852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ChangeArrowheads="1"/>
          </p:cNvSpPr>
          <p:nvPr/>
        </p:nvSpPr>
        <p:spPr bwMode="auto">
          <a:xfrm>
            <a:off x="3016250" y="16637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  <p:pic>
        <p:nvPicPr>
          <p:cNvPr id="4099" name="Picture 7" descr="&quot;Doktor Schnabel von Rom&quot; (English: &quot;Doctor Beak from Rome&quot;) engraving by Paul Fürst (after J Columbina). The beak is a primitive , stuffed with substances thought to ward off the plague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6462" y="0"/>
            <a:ext cx="56975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Text Box 12"/>
          <p:cNvSpPr txBox="1">
            <a:spLocks noChangeArrowheads="1"/>
          </p:cNvSpPr>
          <p:nvPr/>
        </p:nvSpPr>
        <p:spPr bwMode="auto">
          <a:xfrm>
            <a:off x="0" y="0"/>
            <a:ext cx="342900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1" dirty="0">
              <a:latin typeface="Arial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lang="en-US" b="1" dirty="0">
              <a:latin typeface="Arial" charset="0"/>
              <a:cs typeface="Arial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 dirty="0">
                <a:latin typeface="Arial" charset="0"/>
                <a:cs typeface="Arial" charset="0"/>
              </a:rPr>
              <a:t>The beak is a primitive gas mask, stuffed with substances thought to ward off the plague.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303463" y="823913"/>
            <a:ext cx="4537075" cy="5211762"/>
            <a:chOff x="0" y="0"/>
            <a:chExt cx="2858" cy="3283"/>
          </a:xfrm>
        </p:grpSpPr>
        <p:sp>
          <p:nvSpPr>
            <p:cNvPr id="512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285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512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132" cy="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hlinkClick r:id="rId2"/>
                </a:rPr>
                <a:t>  </a:t>
              </a:r>
              <a:r>
                <a:rPr lang="en-US" sz="28800"/>
                <a:t> </a:t>
              </a:r>
              <a:r>
                <a:rPr lang="en-US"/>
                <a:t>                                       </a:t>
              </a:r>
            </a:p>
            <a:p>
              <a:pPr eaLnBrk="0" hangingPunct="0"/>
              <a:endParaRPr lang="en-US"/>
            </a:p>
          </p:txBody>
        </p:sp>
      </p:grpSp>
      <p:pic>
        <p:nvPicPr>
          <p:cNvPr id="5123" name="Picture 4" descr="http://studentwebs.coloradocollege.edu/%7Ee_funke/death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0"/>
            <a:ext cx="7848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52488" y="947738"/>
            <a:ext cx="7439025" cy="4962525"/>
            <a:chOff x="-3" y="-3"/>
            <a:chExt cx="4686" cy="3126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0"/>
              <a:ext cx="4680" cy="3120"/>
              <a:chOff x="0" y="0"/>
              <a:chExt cx="4680" cy="3120"/>
            </a:xfrm>
          </p:grpSpPr>
          <p:sp>
            <p:nvSpPr>
              <p:cNvPr id="6150" name="Rectangle 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80" cy="31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/>
                  <a:t>  </a:t>
                </a:r>
                <a:r>
                  <a:rPr lang="en-US" sz="29500"/>
                  <a:t> </a:t>
                </a:r>
                <a:r>
                  <a:rPr lang="en-US"/>
                  <a:t>                                                                                     </a:t>
                </a:r>
              </a:p>
            </p:txBody>
          </p:sp>
          <p:sp>
            <p:nvSpPr>
              <p:cNvPr id="6151" name="Rectangle 4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680" cy="312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49" name="Rectangle 6"/>
            <p:cNvSpPr>
              <a:spLocks noChangeArrowheads="1"/>
            </p:cNvSpPr>
            <p:nvPr/>
          </p:nvSpPr>
          <p:spPr bwMode="auto">
            <a:xfrm>
              <a:off x="-3" y="-3"/>
              <a:ext cx="4686" cy="312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6147" name="Picture 3" descr="http://www.uwmc.uwc.edu/csepa/mhall/IGS/Plagues/PIA/Images/bruegheldea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1071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96888" y="1066800"/>
            <a:ext cx="8150225" cy="4581525"/>
            <a:chOff x="-3" y="-3"/>
            <a:chExt cx="5134" cy="288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0" y="0"/>
              <a:ext cx="5128" cy="2880"/>
              <a:chOff x="0" y="0"/>
              <a:chExt cx="5128" cy="2880"/>
            </a:xfrm>
          </p:grpSpPr>
          <p:sp>
            <p:nvSpPr>
              <p:cNvPr id="7175" name="Rectangle 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28" cy="28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r>
                  <a:rPr lang="en-US"/>
                  <a:t>  </a:t>
                </a:r>
                <a:r>
                  <a:rPr lang="en-US" sz="29400"/>
                  <a:t> </a:t>
                </a:r>
                <a:r>
                  <a:rPr lang="en-US"/>
                  <a:t>                                               </a:t>
                </a:r>
              </a:p>
            </p:txBody>
          </p:sp>
          <p:sp>
            <p:nvSpPr>
              <p:cNvPr id="7176" name="Rectangle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5128" cy="28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74" name="Rectangle 7"/>
            <p:cNvSpPr>
              <a:spLocks noChangeArrowheads="1"/>
            </p:cNvSpPr>
            <p:nvPr/>
          </p:nvSpPr>
          <p:spPr bwMode="auto">
            <a:xfrm>
              <a:off x="-3" y="-3"/>
              <a:ext cx="5134" cy="2886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7172" name="Picture 4" descr="http://www.uwmc.uwc.edu/csepa/mhall/IGS/Plagues/PIA/Images/Plaguesciti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1693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8195" name="Picture 4" descr="http://www.uwmc.uwc.edu/csepa/mhall/IGS/Plagues/PIA/Images/massburialplagueBelgium13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0"/>
            <a:ext cx="5638800" cy="583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http://webs.wichita.edu/mschneegurt/biol103/lecture14/deat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4800600" cy="5539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http://webs.wichita.edu/mschneegurt/biol103/lecture14/plague_a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http://scorescience.humboldt.k12.ca.us/fast/teachers/Plague/plague_buri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391400" cy="5519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eathpic"/>
          <p:cNvPicPr>
            <a:picLocks noChangeAspect="1" noChangeArrowheads="1"/>
          </p:cNvPicPr>
          <p:nvPr/>
        </p:nvPicPr>
        <p:blipFill>
          <a:blip r:embed="rId2" cstate="print">
            <a:lum bright="12000" contrast="12000"/>
          </a:blip>
          <a:srcRect/>
          <a:stretch>
            <a:fillRect/>
          </a:stretch>
        </p:blipFill>
        <p:spPr bwMode="auto">
          <a:xfrm>
            <a:off x="228600" y="457200"/>
            <a:ext cx="7924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239000" cy="1143000"/>
          </a:xfrm>
        </p:spPr>
        <p:txBody>
          <a:bodyPr/>
          <a:lstStyle/>
          <a:p>
            <a:r>
              <a:rPr lang="en-US" dirty="0" smtClean="0"/>
              <a:t>The Great Schism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5638800" cy="5257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College of Cardinals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Chose an Italian pope</a:t>
            </a:r>
          </a:p>
          <a:p>
            <a:pPr lvl="3"/>
            <a:r>
              <a:rPr lang="en-US" dirty="0" smtClean="0">
                <a:solidFill>
                  <a:schemeClr val="tx2"/>
                </a:solidFill>
              </a:rPr>
              <a:t>Bad choice</a:t>
            </a: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French cardinals elected another pope</a:t>
            </a:r>
          </a:p>
          <a:p>
            <a:pPr lvl="1"/>
            <a:endParaRPr lang="en-US" sz="2400" dirty="0"/>
          </a:p>
          <a:p>
            <a:r>
              <a:rPr lang="en-US" sz="3200" dirty="0" smtClean="0"/>
              <a:t>Main issue</a:t>
            </a: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Three popes: French and Italian</a:t>
            </a:r>
          </a:p>
          <a:p>
            <a:pPr lvl="1"/>
            <a:endParaRPr lang="en-US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Who was the </a:t>
            </a:r>
            <a:r>
              <a:rPr lang="en-US" sz="2400" u="sng" dirty="0" smtClean="0">
                <a:solidFill>
                  <a:schemeClr val="tx2"/>
                </a:solidFill>
              </a:rPr>
              <a:t>REAL</a:t>
            </a:r>
            <a:r>
              <a:rPr lang="en-US" sz="2400" dirty="0" smtClean="0">
                <a:solidFill>
                  <a:schemeClr val="tx2"/>
                </a:solidFill>
              </a:rPr>
              <a:t> pope</a:t>
            </a:r>
            <a:r>
              <a:rPr lang="en-US" sz="2800" dirty="0" smtClean="0">
                <a:solidFill>
                  <a:schemeClr val="tx2"/>
                </a:solidFill>
              </a:rPr>
              <a:t>?</a:t>
            </a:r>
            <a:endParaRPr lang="en-US" sz="2800" u="sng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352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ity9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anceODea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0"/>
            <a:ext cx="55022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eath_chariot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</a:blip>
          <a:srcRect t="1445" r="1408"/>
          <a:stretch>
            <a:fillRect/>
          </a:stretch>
        </p:blipFill>
        <p:spPr bwMode="auto">
          <a:xfrm>
            <a:off x="838200" y="533400"/>
            <a:ext cx="73914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godecookery.com/macabre/laughs/macbr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609600"/>
            <a:ext cx="6400800" cy="578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http://www.si.umich.edu/Art_History/UMMA/1960/1960_2.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http://www.umich.edu/~urecord/9900/Sep20_99/14-3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 descr="http://wwwstatic.bayareawritingproject.org/images/mlkGrade8/skele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IScorps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44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pictureplagu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5715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Illustration of the Black Death from the Toggenburg Bible (1411).">
            <a:hlinkClick r:id="rId2" tooltip="Illustration of the Black Death from the Toggenburg Bible (1411)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914400"/>
          </a:xfrm>
        </p:spPr>
        <p:txBody>
          <a:bodyPr/>
          <a:lstStyle/>
          <a:p>
            <a:r>
              <a:rPr lang="en-US" dirty="0"/>
              <a:t>Questioning the Church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562600" cy="5257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4200" u="sng" dirty="0">
                <a:solidFill>
                  <a:schemeClr val="tx2"/>
                </a:solidFill>
              </a:rPr>
              <a:t>John Wycliffe</a:t>
            </a:r>
          </a:p>
          <a:p>
            <a:r>
              <a:rPr lang="en-US" sz="3600" dirty="0"/>
              <a:t>Said Jesus Christ, not the Pope, is the head of the </a:t>
            </a:r>
            <a:r>
              <a:rPr lang="en-US" sz="3600" dirty="0" smtClean="0"/>
              <a:t>Church</a:t>
            </a:r>
          </a:p>
          <a:p>
            <a:endParaRPr lang="en-US" sz="3600" dirty="0"/>
          </a:p>
          <a:p>
            <a:r>
              <a:rPr lang="en-US" sz="3600" dirty="0"/>
              <a:t>Bible alone = final </a:t>
            </a:r>
            <a:r>
              <a:rPr lang="en-US" sz="3600" dirty="0" smtClean="0"/>
              <a:t>authority</a:t>
            </a:r>
          </a:p>
          <a:p>
            <a:endParaRPr lang="en-US" sz="3600" dirty="0"/>
          </a:p>
          <a:p>
            <a:r>
              <a:rPr lang="en-US" sz="3600" dirty="0" smtClean="0"/>
              <a:t>Church worldliness – more concerned with possessions &amp; wealth and less about spirituality</a:t>
            </a:r>
          </a:p>
          <a:p>
            <a:endParaRPr lang="en-US" dirty="0"/>
          </a:p>
        </p:txBody>
      </p:sp>
      <p:pic>
        <p:nvPicPr>
          <p:cNvPr id="23554" name="Picture 2" descr="http://t2.gstatic.com/images?q=tbn:ANd9GcQWZoE19w4ooBzzpyYe_th1xpWgn72cfdJ3i7OFYMYjwsoJ2x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446" y="1752600"/>
            <a:ext cx="3038554" cy="367665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Monks, disfigured by the plague, being blessed by a priest. England, 1360-1375.">
            <a:hlinkClick r:id="rId2" tooltip="Monks, disfigured by the plague, being blessed by a priest. England, 1360-1375.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6538" y="0"/>
            <a:ext cx="6130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pload.wikimedia.org/wikipedia/commons/9/96/Holbein-deat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98450"/>
            <a:ext cx="7162800" cy="65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http://www.dodedans.com/Full/est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http://nhs.needham.k12.ma.us/cur/eng97_8/remsen/saki_justin/dance_of_deat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 descr="http://morgue.anglicansonline.org/020210/images/issueart/020210/danc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425"/>
            <a:ext cx="9144000" cy="564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http://www.nd.edu/~jmixson/Horsemen/Plague%20II/img0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http://www.sesahs.nsw.gov.au/POWH/Historical/photos/ra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788" y="1382713"/>
            <a:ext cx="49260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ttp://www.fvza.org/images/r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1963"/>
            <a:ext cx="9144000" cy="593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http://webs.wichita.edu/mschneegurt/biol103/lecture14/plague_bu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http://www.cbu.edu/~aross/biodept/reaper-shi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680220"/>
            <a:ext cx="4495800" cy="517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WordArt 4"/>
          <p:cNvSpPr>
            <a:spLocks noChangeArrowheads="1" noChangeShapeType="1" noTextEdit="1"/>
          </p:cNvSpPr>
          <p:nvPr/>
        </p:nvSpPr>
        <p:spPr bwMode="auto">
          <a:xfrm>
            <a:off x="0" y="228600"/>
            <a:ext cx="91440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ashes, ashes, we all fall down...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239000" cy="1143000"/>
          </a:xfrm>
        </p:spPr>
        <p:txBody>
          <a:bodyPr/>
          <a:lstStyle/>
          <a:p>
            <a:r>
              <a:rPr lang="en-US" dirty="0"/>
              <a:t>Questioning the Church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4724400" cy="4343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u="sng" dirty="0" smtClean="0">
                <a:solidFill>
                  <a:schemeClr val="tx2"/>
                </a:solidFill>
              </a:rPr>
              <a:t>Jan </a:t>
            </a:r>
            <a:r>
              <a:rPr lang="en-US" sz="3600" u="sng" dirty="0">
                <a:solidFill>
                  <a:schemeClr val="tx2"/>
                </a:solidFill>
              </a:rPr>
              <a:t>Hus</a:t>
            </a:r>
          </a:p>
          <a:p>
            <a:r>
              <a:rPr lang="en-US" sz="3200" dirty="0"/>
              <a:t>Authority of Bible higher than authority of </a:t>
            </a:r>
            <a:r>
              <a:rPr lang="en-US" sz="3200" dirty="0" smtClean="0"/>
              <a:t>Church</a:t>
            </a:r>
          </a:p>
          <a:p>
            <a:endParaRPr lang="en-US" sz="3200" dirty="0"/>
          </a:p>
          <a:p>
            <a:r>
              <a:rPr lang="en-US" sz="3200" dirty="0"/>
              <a:t>Burned at the stake for </a:t>
            </a:r>
            <a:r>
              <a:rPr lang="en-US" sz="3200" dirty="0" smtClean="0"/>
              <a:t>heresy (heretic)</a:t>
            </a:r>
            <a:endParaRPr lang="en-US" sz="3200" dirty="0"/>
          </a:p>
          <a:p>
            <a:endParaRPr lang="en-US" dirty="0"/>
          </a:p>
        </p:txBody>
      </p:sp>
      <p:sp>
        <p:nvSpPr>
          <p:cNvPr id="22530" name="AutoShape 2" descr="data:image/jpeg;base64,/9j/4AAQSkZJRgABAQAAAQABAAD/2wCEAAkGBhQSERQUEhQVFRUWFxgXGBcXFxgZHBwYFxgXHBcXGBgXHSYiGB0jGRwUHy8gIycpLS0sFR4xNTAqNSYsLCkBCQoKDQwNDw8PDSkYFBgpKSkpKSkpKSkpKSkpKSkpKSkpKSkpKSkpKSkpKSkpKSkpKSkpKSkpKSkpKSkpKSkpKf/AABEIAJ4AjAMBIgACEQEDEQH/xAAcAAABBAMBAAAAAAAAAAAAAAAAAwQFBwIGCAH/xAA8EAABAwIDBQYEBAUDBQAAAAABAAIDESEEEjEFBkFRYQcicYGhsRMykfAjQsHRFDNSYnKy4fEIgpKT0v/EABYBAQEBAAAAAAAAAAAAAAAAAAABAv/EABYRAQEBAAAAAAAAAAAAAAAAAAARAf/aAAwDAQACEQMRAD8AvFCEIBCEIBFUJvjscyKN0krgxjQXOc40AA1JKBeqa4za0MX82WOP/N7W/wCohUdv/wBt0kxdDgC6KLQzaSP/AMa/y29fmP8AaqsdK95LiKk6uNyeribuQdcje3BnTF4b/wB8X/0oravahs7Dmj8Sxx5R1k+uSo9Vy2zEHifIJRk/Jo87+6Do/C9tGzXvy/EkaLd90bst+dLgdSFvGHxDXta5jg5rgCCCCCDoQRYhcefDB1FOHdsVvfZ72iSbNPw5CZcKTXIfmjJ1dHW1+LdD0OodGITDY23IcXE2WB4ex3EcDxBHAjkU/QCEIQCEIQCEIQCEIQRO8+8cWBw0mImPdYNBSrnGzWtrxJt9TwXNe/PaVidpuo/8OAGrYWk0qNC80Be7rYDgArH/AOojGH4WEiDqNc6SRwrrkDQ2o40LiqJLuAQZ1536Izl2qwalA6iNFGQH7ulhEaJMSFS2ztlzS2jjlf8A4MLr+ICBIRaLyZvtothbuHjyARhZfPIPQuCjts7CxGH/AJ0MkfVzbX/uFR6oh/2db5TYHFRhhzRSPYyRh0IcQKjkRXXounwuf+xLc5uJxD8RKKx4ctyjgZTcV5hoFac3DkugGoj1CEIBCEIBCEIBCEIOff8AqFa/+OhrXIcOMvKokfnp1+SviFU7guru0jcxu0cE+Og+LGC+F3J4Hyk/0uFj5HguVjF0+/shFwm26f4fAZqe/wCiaxi9Gi5/VT2x8E75HA1+YV48yOasVs27O7cZc00qTrW5Vx7GwgZGGjh5Kodl7bGHoBQPGuatB0oNSnkvaFjGAlkkeWndBYyp49217XpWqMrjDE12vhg+JzSAQWkei1jcffh2Kjc2cUlYMxIFA5p4illr8vac9znEkRRmuVrQ0uI4E5wa6VpZBuHYvA1mzy1oAImlzHmai58qBb6q+7KcXCROGO70jviZeje6XDzLaqwVAIQhAIQhAIQhAIQhB45cs9qTYW7TxLYW5GNeAQOL6AyGnAZibLqYrlbtE2Y+HamLEgrmldI0ni2S7SPr6IuNfw0rRQkcvqD+ymMDtF3xGGtga+Fa1UNBhq6Ea8T+imMDhmt+JmPygU6k1+iqrW2XsTD4/D3ADx+doGbwJ4hTjdxsO5kQna2X4TcrTQttrSgN9Sqw3P2u+KZoYaA6jhorPxm9bGx83UrwHrwVZahgsSzD7YaAz4ccn4eXhQt7p+o9VsEm4kcjA5xaPhCQN7tCB3ra0140rQqrNobwmXEmQnR9RS9A0jSnKnmrP3g3uYcLP/DPzksFxfvPFMo6oJfsn3VjgwseIBLpJWHwa0urlaBzytqTyW+rXOzzZ74Nm4aOSuYMqQdRnc5wHkCAtjWQIQhAIQhAIQhAIQhAFVd27bqOxGFZiY6ZsNmzAkCsb8ualeIIbbiCVaJVIdvW9solbgGECMxtkktdzi5+VteDQGg25oKajkIqp3ZGDdOQK1P9IrfxooCqm929r/BeCRUaEKqntlQ/CkeQRmbUkHoLgeGqVlxYlzmV2VrWVAGrjwTebaMbZXP7lwXBrSeHA8q9VAwYzM8GtA0aV5VVRIHLJIS2IhtqgUBy0y1Aeed1vO4sjI3ZjGA+F160dmBoKZdK0zOrzCbbsblxYyMukkIcACD1IB04jgkcfA/BS/hSZsodG8cxcVHXKdEHQEEoc1rm6EAjwIqPRKKK3b21FiYQ+Goa05KEUoWgWp4UUqsgQhCAQhCAQhCAQkcVimRtL5HNY1oq5ziAAOZJ0VP7+9tmsOz3dHT09Igf9R8hxQWDvZv9hdnt/GfmkIqImULz1I/KOpoucd+t5X4/FvxLmhlQ1oYDXK1vy34nUk6VKjJsW57i57i5ziSXEkkknUk6pLMrFNX61WYAPTqsJmctFix9PBRWT3k61W17m7MMj7ZdLh9MunGvBa1NEKWN+Sld3NoBhAMhjBpXvAaVtyPmg3fCY74MxEVI+9ly1sK/0g8Br5p5vRgmwwCQuLi/i4gFwv8AK29Aba8Foe28QY5QWuzg1o4acKD1NkrDinTR1kzF1T33G1DwNdFpIu/scxpdhHRuABjfWvP4grfrSnlRb+tS7MsNlwELhJnY9ocBkDC03zAkHv0dUVPABbasoEIQgEIQg8qobeTezD4KMumkaHZczY8zc7+QY0mpvxVc72dtZ70eBbQg0MzwD/4M514u+irDGYl80hkme6SR2rnkknx5DoglN/O0CbaD6OJjhB7sQNraOf8A1O66clpzgpSXCgtr9LelOCaPwhaaEU8/RVTTKlMtuayc3r9EDwqikhGQk3YeteHinjZBxtzqKrNjASgYOLgLt/YrDXRSxivyt46+KZTYatbXF/sIMJJ6spyI9k9jxxMdKjKOFaeiiQy9FJwvAFKeiC9uyzf7DnDw4SWkMkbQxtTRr9bgnRxOoOpNuSs2q5JbNbXy5qUwHaBjsPT4WJlyj8rjnbbhR9U1HUVV6tA3A7UmY0thmaI56WI+R9B+Wvyn+36LfgVEeoQhByLDH+w5JwyO3uSko9KJdnDlxWmi2avG6SngFhyFr8+PulWUINeaJXXA4+4QRcwblqbHkEo6IWsD4npXQJjij3hyNvolxN3W30P6WQOGxA8h5HVJv7unhp0CGvv4rORlzwuBx80GQjqRfwtzr1WEsXeIPL74p1AzM0DiKivt6ofCMw8P34IImaDK7/bpZKRMFeAHOnh+6eYrD0B8K/ReR4YFpPIH9EHrYu7dRszPG33RTcUIIdaxv9Qo6eC7h1r9QgU2ZjyxwIJBaRQjW2hB4Hqukezven+Nwgc81ljOSTqaVa7zFD41XL8bqHqDRWd2QbyfAxTY3H8OekZvYPF2H65m+ayi/EIQiOR2A8k4wQrWvPxTeB1a/RZ4OTXl/utNHcThbx9gk5H3At9nRYs+a+l0nidRTgf1QM9rxd2vEGv36JnG+3r9FJ45lWlQ2HddTQ/D9D1/4TjE6W6e4TBrk7fJVvkPdA9wdxroTqlH/OOv7pthX2Hj7pSf5m31VRliW2KbYKarRelk6kZZRuFbQ06+xRUrg3fh04kexPqmc/znqPbh6p5gzanUpHHDvjrRBESih8U9weJIFiQW3BBvUcQm+OFADy+yvcNJdZHU+5W3hjMFDN+Ytyv/AM22d9TfzU6qe7D9u5XS4Z356SM/yaKPFOoyn/tKuDMjLkbBPt53Wez3VLh1KQwZt5/uvNmnvu++KtaSD4+8R0SGIZTRKF34nl+ixkdY+aoJWgt++H2Fr8go8+K2CRvd8VAYp5Lq+CmhUvonD3d3y90yOiXD7KCSwshDR5H0Skp7zD190ywcvdTyc3atB1I//hQ7D+I4dSpFt6qMeO+fJETWFobeB9kjj4/lP3qEng5bkeCV2hoOVUU0xcQo4eKj4XqSxLr15qLjfcg8ysjbd2dpHDzwytNC1wvwvrXoukdk7YbNE2SwJ1BOjh8wvyK5ZwT7XvZWJszaJMTTzA9lpI//2Q=="/>
          <p:cNvSpPr>
            <a:spLocks noChangeAspect="1" noChangeArrowheads="1"/>
          </p:cNvSpPr>
          <p:nvPr/>
        </p:nvSpPr>
        <p:spPr bwMode="auto">
          <a:xfrm>
            <a:off x="0" y="-715963"/>
            <a:ext cx="1333500" cy="15049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532" name="Picture 4" descr="http://lavistachurchofchrist.org/LVarticles/images/JanH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05000"/>
            <a:ext cx="3124200" cy="351472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696200" cy="1371600"/>
          </a:xfrm>
        </p:spPr>
        <p:txBody>
          <a:bodyPr>
            <a:normAutofit fontScale="90000"/>
          </a:bodyPr>
          <a:lstStyle/>
          <a:p>
            <a:r>
              <a:rPr lang="en-US" dirty="0"/>
              <a:t>Hundred Years </a:t>
            </a:r>
            <a:r>
              <a:rPr lang="en-US" dirty="0" smtClean="0"/>
              <a:t>War: 1337-1453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4953000" cy="495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France </a:t>
            </a:r>
            <a:r>
              <a:rPr lang="en-US" sz="3200" dirty="0"/>
              <a:t>v. England fought for French </a:t>
            </a:r>
            <a:r>
              <a:rPr lang="en-US" sz="3200" dirty="0" smtClean="0"/>
              <a:t>throne</a:t>
            </a:r>
          </a:p>
          <a:p>
            <a:endParaRPr lang="en-US" sz="3200" dirty="0"/>
          </a:p>
          <a:p>
            <a:r>
              <a:rPr lang="en-US" sz="3200" dirty="0"/>
              <a:t>English won battles with longbow, but France won the </a:t>
            </a:r>
            <a:r>
              <a:rPr lang="en-US" sz="3200" dirty="0" smtClean="0"/>
              <a:t>war</a:t>
            </a:r>
          </a:p>
          <a:p>
            <a:endParaRPr lang="en-US" sz="3200" dirty="0" smtClean="0"/>
          </a:p>
          <a:p>
            <a:r>
              <a:rPr lang="en-US" sz="3200" dirty="0" smtClean="0"/>
              <a:t>1453 – 1337 = ???</a:t>
            </a:r>
          </a:p>
          <a:p>
            <a:pPr>
              <a:buNone/>
            </a:pPr>
            <a:endParaRPr lang="en-US" sz="4000" dirty="0" smtClean="0"/>
          </a:p>
        </p:txBody>
      </p:sp>
      <p:pic>
        <p:nvPicPr>
          <p:cNvPr id="3074" name="Picture 2" descr="http://t0.gstatic.com/images?q=tbn:ANd9GcShu_mROLUIlq8ievl_59QRQnwIThe8QLWBWbHdm8zcdhiYnRs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828800"/>
            <a:ext cx="2827020" cy="42672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3276600" cy="914400"/>
          </a:xfrm>
        </p:spPr>
        <p:txBody>
          <a:bodyPr/>
          <a:lstStyle/>
          <a:p>
            <a:r>
              <a:rPr lang="en-US" dirty="0" smtClean="0"/>
              <a:t>Joan of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295400"/>
            <a:ext cx="4648200" cy="5333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Believed Charles VI’s son was the rightful king</a:t>
            </a:r>
          </a:p>
          <a:p>
            <a:endParaRPr lang="en-US" dirty="0" smtClean="0"/>
          </a:p>
          <a:p>
            <a:r>
              <a:rPr lang="en-US" dirty="0" smtClean="0"/>
              <a:t> Siege of Orleans</a:t>
            </a:r>
          </a:p>
          <a:p>
            <a:pPr lvl="1"/>
            <a:r>
              <a:rPr lang="en-US" dirty="0" smtClean="0"/>
              <a:t>She helped the French end the siege and came out victorious</a:t>
            </a:r>
          </a:p>
          <a:p>
            <a:pPr lvl="1"/>
            <a:r>
              <a:rPr lang="en-US" dirty="0" smtClean="0"/>
              <a:t>Charles crowned king = Joan was captured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Turned over to the Church</a:t>
            </a:r>
          </a:p>
          <a:p>
            <a:pPr lvl="1"/>
            <a:r>
              <a:rPr lang="en-US" dirty="0" smtClean="0"/>
              <a:t>Marked as a witch and heretic</a:t>
            </a:r>
          </a:p>
          <a:p>
            <a:pPr lvl="1"/>
            <a:r>
              <a:rPr lang="en-US" dirty="0" smtClean="0"/>
              <a:t>Burned to death at the stake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3033889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239000" cy="777240"/>
          </a:xfrm>
        </p:spPr>
        <p:txBody>
          <a:bodyPr/>
          <a:lstStyle/>
          <a:p>
            <a:r>
              <a:rPr lang="en-US" dirty="0" smtClean="0"/>
              <a:t>Effects of 100 Years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Raised power and prestige of French Monarchy</a:t>
            </a:r>
          </a:p>
          <a:p>
            <a:endParaRPr lang="en-US" sz="4000" dirty="0" smtClean="0"/>
          </a:p>
          <a:p>
            <a:r>
              <a:rPr lang="en-US" sz="4000" dirty="0" smtClean="0"/>
              <a:t>Nationalism</a:t>
            </a:r>
          </a:p>
          <a:p>
            <a:pPr lvl="1"/>
            <a:r>
              <a:rPr lang="en-US" sz="4000" dirty="0" smtClean="0"/>
              <a:t>King is more than a feudal lord </a:t>
            </a:r>
            <a:r>
              <a:rPr lang="en-US" sz="4000" dirty="0" smtClean="0">
                <a:sym typeface="Wingdings" pitchFamily="2" charset="2"/>
              </a:rPr>
              <a:t> national leader</a:t>
            </a:r>
          </a:p>
          <a:p>
            <a:pPr lvl="1"/>
            <a:endParaRPr lang="en-US" sz="4000" dirty="0" smtClean="0"/>
          </a:p>
          <a:p>
            <a:r>
              <a:rPr lang="en-US" sz="4000" dirty="0" smtClean="0"/>
              <a:t>End of wars = end of Middle Ages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4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1524000" y="4419600"/>
            <a:ext cx="63246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buFontTx/>
              <a:buNone/>
            </a:pPr>
            <a:r>
              <a:rPr lang="en-US" sz="3600" u="none" dirty="0">
                <a:latin typeface="Times New Roman" pitchFamily="18" charset="0"/>
              </a:rPr>
              <a:t>Fifteenth century fresco </a:t>
            </a:r>
          </a:p>
          <a:p>
            <a:pPr algn="ctr" eaLnBrk="0" hangingPunct="0">
              <a:buFontTx/>
              <a:buNone/>
            </a:pPr>
            <a:r>
              <a:rPr lang="en-US" sz="3600" u="none" dirty="0">
                <a:latin typeface="Times New Roman" pitchFamily="18" charset="0"/>
              </a:rPr>
              <a:t>Dance of death</a:t>
            </a:r>
          </a:p>
          <a:p>
            <a:pPr algn="ctr" eaLnBrk="0" hangingPunct="0">
              <a:buFontTx/>
              <a:buNone/>
            </a:pPr>
            <a:r>
              <a:rPr lang="en-US" sz="3600" u="none" dirty="0">
                <a:solidFill>
                  <a:srgbClr val="C00000"/>
                </a:solidFill>
                <a:latin typeface="Rage Italic" pitchFamily="66" charset="0"/>
              </a:rPr>
              <a:t>Grim Reaper </a:t>
            </a:r>
            <a:r>
              <a:rPr lang="en-US" sz="3600" u="none" dirty="0">
                <a:latin typeface="Times New Roman" pitchFamily="18" charset="0"/>
              </a:rPr>
              <a:t>visits everyone</a:t>
            </a:r>
            <a:endParaRPr lang="en-US" sz="2400" u="none" dirty="0">
              <a:latin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/>
              <a:t>Bubonic Plague Strikes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Known as Black </a:t>
            </a:r>
            <a:r>
              <a:rPr lang="en-US" sz="4000" dirty="0" smtClean="0"/>
              <a:t>Death</a:t>
            </a:r>
          </a:p>
          <a:p>
            <a:endParaRPr lang="en-US" sz="4000" dirty="0"/>
          </a:p>
          <a:p>
            <a:r>
              <a:rPr lang="en-US" sz="4000" dirty="0"/>
              <a:t>1/3 of Europe dies (~25 million</a:t>
            </a:r>
            <a:r>
              <a:rPr lang="en-US" sz="4000" dirty="0" smtClean="0"/>
              <a:t>)</a:t>
            </a:r>
          </a:p>
          <a:p>
            <a:endParaRPr lang="en-US" sz="4000" dirty="0"/>
          </a:p>
          <a:p>
            <a:r>
              <a:rPr lang="en-US" sz="4000" dirty="0"/>
              <a:t>Origin – 1347 came on a merchant ship from Asia via rats (did not know this until after the fact</a:t>
            </a:r>
            <a:r>
              <a:rPr lang="en-US" sz="4000" dirty="0" smtClean="0"/>
              <a:t>)</a:t>
            </a:r>
          </a:p>
          <a:p>
            <a:endParaRPr lang="en-US" sz="4000" dirty="0"/>
          </a:p>
          <a:p>
            <a:r>
              <a:rPr lang="en-US" sz="4000" dirty="0"/>
              <a:t>Blamed the Jews and massacred them</a:t>
            </a:r>
          </a:p>
          <a:p>
            <a:endParaRPr lang="en-US" dirty="0"/>
          </a:p>
        </p:txBody>
      </p:sp>
      <p:pic>
        <p:nvPicPr>
          <p:cNvPr id="4" name="Picture 2" descr="http://t3.gstatic.com/images?q=tbn:ANd9GcRY4iWF6iHd5D_9oVFqrm89Ap3hfPTfDv48d95NZ4UifsN9y9pv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95703" y="2286000"/>
            <a:ext cx="3548297" cy="296227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239000" cy="1143000"/>
          </a:xfrm>
        </p:spPr>
        <p:txBody>
          <a:bodyPr/>
          <a:lstStyle/>
          <a:p>
            <a:r>
              <a:rPr lang="en-US" dirty="0" smtClean="0"/>
              <a:t>Symptoms</a:t>
            </a:r>
            <a:endParaRPr lang="en-US" dirty="0"/>
          </a:p>
        </p:txBody>
      </p:sp>
      <p:pic>
        <p:nvPicPr>
          <p:cNvPr id="4" name="Content Placeholder 3" descr="buboonnec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3962400" cy="2744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epticemic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5410200" y="1524000"/>
            <a:ext cx="269289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267200" y="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Septicemia Form:</a:t>
            </a:r>
            <a:b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almost 100% mortality rate.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244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Bubonic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  <p:sp>
        <p:nvSpPr>
          <p:cNvPr id="18434" name="AutoShape 2" descr="data:image/jpeg;base64,/9j/4AAQSkZJRgABAQAAAQABAAD/2wBDAAkGBwgHBgkIBwgKCgkLDRYPDQwMDRsUFRAWIB0iIiAdHx8kKDQsJCYxJx8fLT0tMTU3Ojo6Iys/RD84QzQ5Ojf/2wBDAQoKCg0MDRoPDxo3JR8lNzc3Nzc3Nzc3Nzc3Nzc3Nzc3Nzc3Nzc3Nzc3Nzc3Nzc3Nzc3Nzc3Nzc3Nzc3Nzc3Nzf/wAARCADIAPADASIAAhEBAxEB/8QAHAAAAQQDAQAAAAAAAAAAAAAABQIDBAYAAQcI/8QAOhAAAgEDAwIEBAUDAgUFAAAAAQIDAAQRBRIhMUEGEyJRFDJhcQcjUoGRQqGxFWIWJDPB4SU0coKD/8QAGQEAAwEBAQAAAAAAAAAAAAAAAQIDAAQF/8QAJBEAAgICAgIBBQEAAAAAAAAAAAECEQMhEjEEQRMFFCIyUTP/2gAMAwEAAhEDEQA/AOmq/wBTWy2/5tp/+QoSmoDuCPsakJeo3c/xT2hqZKeCBusa/wD14pK20Knjcv35pC3CUszpWpM2zGhQ9HH7io8sEhxswQPY0686+9R3nUZxQcAqRG1GVoY8lGGB3Fcu8aasZMWsZ9TH1DPaupyXWP6yR7HkULvrLSr8k3mn28xIxnbg/wA0FBJ2zSbZxhMKuF6Csb3rpV34M0afJt3ntGPTDbx/eq/qHgLUY1Y2Vxb3SgZxna38VbmmSop7Sc0kycVJvdNvbJit3ayxEdyMih8hwu1ere1azDsfrfeaKWsmAV+lC19OAOgFS7dwGBJqmPYkhu4l2XOKgzj4a6BX5G5FE5rZXZpgMnHFDmPxMLxkfmRHIrNUFOw1ZnzUVvpU5DgYoTo8vpKnqKMeUWAIqkehH2LXmtla0isvBFOAZp0A3GKdArSrS8UyAzdbUVmKUo4phWxOOK634OsfhtOhB+YgFq5hp9v8VeW0H63AP2rtmmweXCoGABXH5craR0YVqx+6mW1tJZm6IpNcI1a7a8vbi4brJIzf3NdU/ETUTZ6OIEbDzsF/auTXG0tXCyowo3Lj2pATHSllQCNp+9Y6gPlT0pTHR0SpMafStKtLZsdKqUFswUVHmuMdKbllqJK+aVsNCp7xkUkHn71DfUXWHe/NM3j8YHvQvVroQ2+OmBWUmCSRl54ssrWYRTmRSe45pyDXbC4OIrpAfYnBrmmoXBubpm7LxUZiAMZq62iLOwreE8KwP3OaWl9nr/muOw6jd2xHw9w6Y7A8UVtfFuoRYEyxTDvkYNCjHVPiVlXaWWRTwVcZFBdR8MaTfNve2EMvZ4xiq5beL7KTAucwfUcij1lq0Uy5tblJFPZWBP8AFbaNYB1DwTcRqXsJ1nH6GGG/mq7dW1zYSFLqJ4mHXcuB/NdQiv4935wxjvmm72+tZIHSTy5IsfNJ0FNGbQHs55ZeZMnoBZe57ChVzutL/wAxlIUnB+uat2o3dqtt5NpsEfcqOKreoSRtFiYg88KKZ5BVEct18i7GOjcj96PREhRQa0haa1glbKsnHPcUZiAMW9mVFHdjVozSQjTY8vNOqoqFBe25faH3HPUdKJIVZRjHNUUkxWmIC0oClYrMVRCiSODSl+SsI4rajoKPoUs3gay+J1nfjKxJnJ966xAuxMVSvw7shFYyXTcGVuPsKur5ET7CMhTXm55cpnXBVE5P+JGqi61v4cHMcAxwe/eqqSd3pGQRUrWdzajcPI4cmVtxFRRKV4Vcj3qEkMJUHkmtAhRg0tyeNorSKWPrAFKE6eSB0pmRsVp3+tMSP9aLZUTI3vUWaQBDilSyY6mh9zMMcNx3pbCM3MmWUZ61VPFl8Y4dqnLNxRjUNRht1aSVwu3pk1QNX1D4+6ZgcoBxTQjbJyZE3EA/U5NJJpBbitbq6CRthmkkkdBSlIPWtnHvWMRmyzAYp2KSVJA0LMr59JU4ojpumtcM00rlYVHbqasCabYvZkQwRBv1Ecmg2kGhNpPdulvZy3RmcjcSeMD2opqQ820RLd884Yhcc1WrO+WDUPKvEKsAVDUUuNWtTCtum5c9SOtI5GoESSEzyRBdxj+ds+kfvQwv8Xd4VcRx9B15onrjRQ6dHbWrfnXBBZe4HbNMQ262yxxLgkL6mHcmimYnLMyopb+kYAHtUS5uHmbaCce1KJYnb37Vt4FjK7mA4ySTRMJtNykEkBff60as5riNhuU7Sc8jt9KEW1zHFIfh4/Mf9Tn0r9cUh9bEeVjk82dmC7mPCDOOKeLpiyVlyQZwc8EZrDUBdXso0RDMrPtG7bzzSf8AW7MsRlv4rsWSNEHFhJehpdpA086IAcsQBiotrdQ3CflNkntVw/D/AE34vU1mcZjhUtyO/amlNKNoCi7LYE/0ezgt4Tz5YyPapt/dPp3h64u5mzKUPX3NaSxfUb1pnJWBTgfWq/8AibqQigg0+EggjcwB9q8urk5HX6o588nmSOxzliSaRtVRznmno3RfUcc03JIJJMUkm2zCCm0gikz5JU5p2TOBg5plPVJh22igE6C8n1qHNOq9TTc90E70Gu77OcEUvZYlXt8oBAYVXr7U2AKQ4d27Vk7yStgck0uHTtqlnHPXJopCtlP17z5Ii07kkngUHXgY+lFPEd2J79o4yNkfAoUgLdBmuiKpEmKzmtEHHpBJqZbadNMQWUovcnvR3TtOtY+VALj9fP8AFFyoFAOy0u7uSpERVO7MMCrDp3hmMktMzMR0x0oiLzyl2F1XHTK9KfS8lIVUKnI+YCpPIwpFZ1G0l0+RsE7CegpUdyptQhkwT832qdq0c05JO3CnnnrVdud0YOwjGeQKW+Q1CNQZp5NxHTofamEvZk4Me5uinHNOmdfLKkcjvT2lxqzvI6kheh9jVEhRdlZtvN1dtuuDyAf6alxxq2T5gBJp4/8AUMewMGHA71O07SJGlRTGGZ13FewX3oqILBV63w6Bi3mY6EDihEt5nmTLZ5xnmiPiu5t47o2lmQ2zhmHQUP06yDfm3CltvIXsaLVGNW4uLzg/lwjngYJp74KND6G57ipqEHmNQCR0NZHbvIx3YXNbZiKsZQ4XODS/LfHQ0SispUiyYyR2wOtS4LGR8ZjUfdqamxWwbZ3MlqVYKc/Su9fhfLaXGgCaB1aWQ4mXPKH2Nch/0S+kB2RqV9gKvv4TQyWWoXUZJy8HK/XIwaLbSoyqzpxZLS3Yr0QE81xfXrt9T1KW4lbGWIUfSus+I3dNPMMf/UnYIMe1ApdFsWljszbZ45ek42h7OXmDgA5OOa2YsHPT6V0/UPCumrZlEiIcdGzXN7uHZdSRN6RGxX74OKRwa2AaA2+rrSfLEr7sdK2/BAXp9aWVYD0jJqbYSZeXJZsA1AIaRsUtss/NSrWHJBNAqLsrYA8ikeIZxYaVPKOSFIA+9FbdAMDB+1V/xqPiIY7UOACwLgdcVl2Z9HOIoJbl8xozsTyaP2GlLbRiSUbpexxwKlQQ7CI0ULH7inZG28Jkr3FUlP0iaQoqojBlGD9O9KAVl9OAQO3FRWfAIVcH61u1jmlfahBOOlT5P2GtkmJI13OzDgDOehp22eJpBj0N0APTFOw6YbiM4GQq9c05Hp/lgMUzkcn9NDkhnBkHxHp7wQLOCWBI3EGgSwbrhATyRyMZxVzdGW2KkeYnSPf0zVfmtpLebd5O1y3UdDSpv0aqAk+nMJNqrJu3fKV/vRvTdGnNovkhDjOdzjJP2rHllijlYuGXGEJ6j6UMedzsBYjjOc9K6FYtJk+NPJmLTJILlG2qjLjiimr6nHpeiXMkcifG3G1CufUo4x/igyauphDXTeY8ALRsep46VX8TXlwbm5JZHYkA9/8AxTRlQjgNWyFiXflyc5POTRq0XdGTkCQcYqZbPZRQqk1pHJnHQkMP70uawQyRS2pYwyHgt1U+1BSbdBaaJ+iaUZLoCVN25DxijTaNBD65GC/qXFE/DVmbaL4m4bJC4j+tR9TkgSGe+1K4EMSds8n2qyjSJ3Y1HJbDgLuAGMAcVOt4oWI8uID9q5nf+Jr27mYWAEFup9PHLfU1GGu63kGO6bj6UeVA4s7HPOtnATwBjr0ox+F8TSzXt8wAGdgxXBn1vXbshJpZGBOBwBXoHwNd6T4f8MWNtearaJcsu+XdKOXbmlnK0GKpllvU3anG0nyIhI+9NxlFlMhHq96Xc3cFyBLbSpMhXAaNgRUB2IBINc88lNIql7JN5MrwEr1Fcl1s/wDqVyuP6z/munZ4T/d1rnfiCMJrF0xK8ucCrN3ET2CZGBxgdq2rlMsOvtSWIDdM/tWwv5gbnHtUNDEhV3NROyhzj2ofD8/NSpLwKAkYwD1aptpHRGDkZrGqx6cUAUlnBCkdqos2os1wzu5YseSasuvWcl7BC8TlWjYjPuCKq02nSb9gVi2MnitGaQZYmSPiwRuibLfp7Ug3ZD79oLdCO2aYtrNwx2hjt6jHSpaxW6RBkyHB9Sue/Y03JE/jaFWkE1zIWYqoH9LdaPaXp4Xc+Buzgj3FDbUrJGsagBi3JJozZzRW9ozlnwZPSuRxSyTY0JRT2OySG3fyF5XnCntTMbMLgAMSSOnatrdw3VwmyFiQeWLZyKf+Nt4pB5cMeR09XSlUCryJg7WWf4lLGIFI1ILHHGaKRiE2yi52vgYDYxj60MunmvLx5WcKc4GOgo1HYo1vGUMjbjtySCKqlSs5pTbdADU9HE2mzGDAkQ70VedwzziqzHZSSOEZSWPQe1WnVLe/066WeCbMQJKB1I+4onpHjbSodr3+nr8QvVQB196aEt7FcSpaj4K1G2vo48boZUUlyMBSc5H8f5pvVdMe0vfLUAgAAcYwMdKOeN/Fd14lKmM/C20LbkSM8k+5P7VI8M3Nl4ktTb3cqxX0a4Bb+rHemenaAVmxtN0haQcD3q76Xpo8qPzY9sco3ICPY9ftRDRvBEtxcKJiqQKcsxPzUH8d+KLbRZ7q2090lvivkxIpyIE9z9eSaoklszk+iNr/AInttN3W6ESyKduxexqgavquoaodtw+2FW3LEOn71AUSSzGWRi7scknrRHTrZ5ZQOTuB4x2oykCMSLDC0jBY1yx9qsml+H98BaZCHYZXccDFEvDXh2Q3AklQtgcjFXkaSdgVzHDGgGJM8mslYrZzN9BMZGZ0QMOOaS/h+Z2DCWOVccHccVe73QrISYFyjsxwA3c1Dk0J7Q+kek+1MoWDkBvD2pan4XuATvNp0eLdkEe4rr1rew31pHcWrh45BlTXOo9PjkUBz3wasXhOJrSzliyfLEpK/TgVDLi3Y8J+i1xuJMKvJQ4Nc+8URE6tcMOu896ufhq4S4abLkfn4/aqp4tSOPW7pQ/9R21SX6gAjF1UFQuRSTIxYEgZp0kbgmAePem3U5GF4qCWhh/5V681hOYePm96QxJXilW+SfV0ris9VJI3E+5drZ3DpTSacI5pJC7Hf1Dc0/JHtPmL/FKidnPqPOabQ1ACW0vLW4Zoot8Z5AFNyaTKW+IZWXjnaeB/NW9Nq5JAOaj3MnnRvGmACMYYcGjdCzjZXLEOVAEgyxIIx0p+e7tbby452JKDO1O5NRtUjltZ85EcTJj8vt1oO6h2BjbeT3zzVoytHBPHUg414ZkURHyYScbVOM/vS18tZl8x40LHjLYobYw3rAxCJgCeZMc0bhscxj/lxvXuaSWRp9FI4G0NxtEXyLiMZPU5xU621iHTtwlIdTnlTu/xTFxEbexZYg3mNwOOBVQutK1EzmTB2ls8GmWTloLw8XZYtZ8SvdoIWP5bYwvFVu+kt5AvpO4jnA6UyLRpmd55CAoydoxil21nJcyyQ27hmRdynoWHeqQonkj7IEss8WUD5jxxxUc3E0LRzwSskg6Mh5FEbqC4gKeam9ce1QGHmR4RAMnOBVUR0T28Wa9LAYpNWufL6YBA/uBStCt7HUD5Vxcxw3WTzKSN/wBc9M0CkBQ7WBx9KSen6v3o1fQvR1bQ/wAPbi72ztLbLbjkyeaOB/mpM6eG9CmeS8vIyqYWNFBJb68VyaK+vYl2xXlwi/pWVgP8007s77nYsx6sxyaZL+ms6RefiVZWwMemWJkweGbKj+OtAL38Q9cvXzI0KpnhVUjH96qcgxzxzSBTJgpFpg8Z3scvnNEjydASc4H0FG7Lx/JMViuYsj3xXP1wGwTUq3t2llDKMADris5UDijrulXFrqC7oZgJQN2OT/NWODdZaXI5G1tpPPvXKvD+tvpO4LCkikAPnjIq/Xviq216wZLWJ7eQ43Rt7fQ1OcrDBUFvCExe0uO53ZNC/EgxqhMnKkVN8IkIlwFOQcUP8QuH1GQMftTP9ALsFbgpO1a3xt4c5P8AakbgAcgnP0rIwxBxyfao1Q44vAw1bLAfLSVVn6ipMUChOnNeej1xUYygDc0052Tbh0p3G0VHl67qwYjvmkgmm0yeopMfqb6VLjQe1OmPSA+qadJcSO6vtTrtxkZ96hRaAY5o2LqxxklBgCrNeQs1sQnB4B57ZpUUISLGTzWTZJ403ZHiQIgCilgE9MinTGF4XpW8FRwKCbsqkJwrD1jtitJbxuChXK/3p0qduSBWkSRRvTnPaiaULAuo6HFDGZ4YTLgZKZwf5qoTXV3a6g1zGphRlKAD2PUV0mYvszIp5+lVfWtFW63TwyBGH9B6MarCXFnLlxOiufE4ThDIxGOT0oXOhibIG37GjPwjR8BTuXhsChuoxNu744NdSaZ57TRFzHJ8wNRHj2Me4JpzHBGe9JkbDAGnWgDeOawjFKPHOKTnPY0wBMhyAKQoJ6ClYLH2qbYW+4jI47ms2YVZ2TNh3UkVPBCJhRjntUyfENmI4nXe3+3pSNF0y41C4WNEY5PWkcW2ayX4d0eTV72O3QH1fNx0rq9r4c8NaLaIbkTNOyHOGpfh3w8mhaWbpgI5AvzrySe1V6+u57m8IaXcx9zWcFFGthjw2EUTvHnYzenPtQjV5RLqMzZA2N/PNGrBfgtNJIxxk1W7hTI7SYPqJJppKopCx7Ene5wuKbjZo5CP6z0FKiSUvlT6R2pUiOsish+9QHJI6ZGKkoBsqMirtxnpWhIwbAPFcB6pqZxvFImwU4pbAMPrTcgOKw6Yu3XPNTo8VFslJHNSuAaZBHicjHatNgjAFNLIN2KeLYXIpjDcaZ606IwajRyneQ3GalJJhuO9KPYt4soAOtOQRrwpyKbaUk8U7G2aKC3Y9Jbbo2DKHXHUdaFzWCKhO4FCOQByKKxSyx5wfSB370zNi6fcDsb/ADTipAT/AESJp1bbwTlW6Unxdo9sNGaaWJDIpGG4Bo5AnkMI7hxtzwfah3jS7gOjPbLKjMxGADk08NIlkwqRx25WONiUfOD0xUSQh3453UYTQ7i6kZywWMt1opb6NbWqKShZz/Uf+1WWWKRwvx5WVYQSoNsiMB1Ga35WCM/erXb+HLu4czzh/IB79SKXrGhQQWxnjzFtACoxGH/80VnTdCywSSsqCxkHIGaMWEsUSgtE24e3Skw6e7erBX7ijdhpscrqtwxRuxUdarZHix+0hhuxgwBpG6yN0X7Crl4dhsdPjSWaNEHuTk0LtvD823fCuePmBpNzZz24BlyMdQWH+KpairEcW2H9e8QTalClrAxht4zz7vUHT7AyXCyuBt6g4qHp9ubz0MGAByTRqaeO0hEMXPHv0qS3+TC3qhvV74KnlKTtHHFBFkkZ884I4py5ILjc2c80y/DR7TQk7YUjaAlvWxAz0FOSlAo2K1N7QZAS/anI94UjJNIzGxIRnNLXqDS2i74rajNcFHq8jVKVd1L2Uh8ofvWo1jtqVQtmnHPtUTJDjHepLHgUyQyYuJCzZFONwetNRyBOh61tyS30osKZpwGGV+b2py19XfJpGxshl7U4I8YkHGeoFJQ1jxHORWyGA3LSgOBSghPHQU6RlIeimDIBIAKUTG7YwePaouNrbR3qVDHyM8CnSDYrCodzAlO6tVc16OykuGaKINIe5HAqyXUiiFgmC1AntvPf1oB9q0grYCjhZjgJkfSpM9jIbaMiNBtYZPfrVmsNORQMqP4olJZI1uUCDPBHFJxNyQAstLkKKJWlcAD05wKNLo0N7GsM1jBJGcZWTkUSsbZnBBX+1HLKz2AHHSqQj7I5JJIqsfgvT47hZWiyoXCxKfStJ1LwnawGO6hiSJsjIPeryIQBk8Ui4WIpiUKU7h+lXi6ZySafRTTpuI1NqimU9QO33qv6zpDw36xSS+a5GWUdEq26jrEMKtBpqjIOCR0FVW/vhChfcHmduTmrW5d9HPNpdGPcQ2MKxovqPWg1zPmXuSec0mScSuWeQs57e1KVo92WIL9qWUr6JpM35izAekZApOwALyBjtTjELyo/tTRRWdWySc84pQiBtQAkE46UuBZJSSDtHtS2V8gMoHtxWpA0QJCH+awQhgbeaRtxyK2qsycmsjyDk8j2riPTQtRkUi4Ubc96URuOQdo9qRP0HOaxiPGx5z2p1pMp1pjOCR7068eEBxz1p1GzWPQYZRk092+lQIH2vjFTI5N3BNLQvIejbH1FSUXHPVTTAiCgEU75hAAxRSDY7GOo60vcFGO9NRHnOayQ7mBHatQ6kPJGeXHWnhNtAzgmoomI4wfvS1wec0yDYtEDlt3fpS4YFDerp2rBwOKfhGSM+9HsZEqGPHyip9rAxADY5rVjHv5FGYIFVdzYxTRgTnOjLSzCc4BBqcgVBjpTG9QMLmgOt+JI7JhBAPMuW6J2X6mqLWjjyT/oZ1HU7eyiD3LjLfKnc1UtS1iW9RyxCQjoB/3obqPmMI7q5mEk0hOATnb9h2oNrEzC2ijVm3OcnBouUYP8mRcm+hN9qq7jDbEA9CRQ5wu1TIzF896ZwO5GcdR1pMUvJ5zj37Vnkt9i1RLjihYFiwBpbNCrbVHI70iCOOT52x3yKyRYVLocs2e3WleSC1ZvQ5liQq4INNAskjAg8c0kExqHRuhwKfaRniZtvqPBOKPKPSewbMWUscSk89BW5GYgAfL9ajB2aTpkj2pSPJuyy8GmMEUJCc81p328g8e1J89QmajzXEKIZHb0/WuTjfR6fJIeVi5PNbO1RudwB35qtaj4stLQlbbMr+yjgVU9T12/1L0ySbI/0Jx/erQxX2RlmSLxqPiLTLFtpm3t3WPk0LfxzCeFspCOx3iqQqY6f4pYWuhYkiDzyZb/APjGFj/7OQf/AKCpNt4whBw9tIF99wNUkLzTqcVliiD5pHRrXxRZSEBpinsHorBq9q4yJo2z/uFcpVsGpMTjPat9umb7hnWo7mOT5XX9jTsjBF3A5PtXMIJWXlJGU/Q0Qh1C7X5Z3/c0H4r9DLyUuy/CTKg9Ce1KVyehqlrrd9Gvq2yD6jFS7PxIGO2aIrj2NSl400VXkRZcIWO71GpDSkEAVXodWt3IKuyn3YURg1G3YqXuE5OOWxS/HNei0c0f6WrS5+F7UZ+KBzjpiqXFqtnA2WuVz7A5rd9rjzRtHaegEcsepotuKEnKL2g/qGqLFBIYnyVHJzVCurt1hkuYyJHd+STyppnUbmVLcxpNtL/NQyyVn4c5jHJPuabHN0eT5DnPIkuiyaFI3xJeR1MrRPsZj0bHFTrnVDbPdSCZGWKNVESEeuVhjn6DnNV6aXyIOPmYYXNCwvqxJgknOQa4s/hfLk5uR1RlSoOtmw/0+wtpI/PMizzNkYyegz9qmrEfj9YTfEI5IzxvX1EgYxzVZEfk/mBg2epNYGDLu4xQ+yfqRuRZrKM2ttaW1s0PnykSuzkYHHAz++aLiVfPxHNH5qsgklZ1zKgzmqHAxDKZCDuPOOcU/IqMCI5BuByKjk+mubvkbmWNWke2hMfw7BbxjGHYAAc80z4lnMc8SttlKIcyAghz1zx2oND0OVBb3zWMjNt/SD09qth8F45qfK6M5WOpLGIS+1SxPQVHlYSH1EoB0FbkUB/QcntSiu7LArjHqP1rvqhEUfUPFhJ22qk/7mOBQK61K7vSTPcPt9s8VlZTwiikpNkb96UtZWVR6I9scWlCsrKIULUU4seaysooDFhMUoDaaysp0AkRTYqbFNWVlU9CkyJ9/pPeo0v5U/3rKyimwNUFbWX0ilXXIU/WsrKazJD+njdKD7GrFA4TqeKysrzPJ/0o6Mb0Cr9I57gyCX0e1aE0UIAzhPb3rKymSSQvsYmuVeTltyn5RS7ePIYtxtHGfasrKwTW/cNo6VibChVUNZWVkAWn5TqOq1KaNRl161lZQMbjkWEH053dTSliaQ+qTg9AKysomEeWy3O0EbSOM06Im24XG3vWVlLIx//Z"/>
          <p:cNvSpPr>
            <a:spLocks noChangeAspect="1" noChangeArrowheads="1"/>
          </p:cNvSpPr>
          <p:nvPr/>
        </p:nvSpPr>
        <p:spPr bwMode="auto">
          <a:xfrm>
            <a:off x="0" y="-914400"/>
            <a:ext cx="2286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36" name="AutoShape 4" descr="data:image/jpeg;base64,/9j/4AAQSkZJRgABAQAAAQABAAD/2wBDAAkGBwgHBgkIBwgKCgkLDRYPDQwMDRsUFRAWIB0iIiAdHx8kKDQsJCYxJx8fLT0tMTU3Ojo6Iys/RD84QzQ5Ojf/2wBDAQoKCg0MDRoPDxo3JR8lNzc3Nzc3Nzc3Nzc3Nzc3Nzc3Nzc3Nzc3Nzc3Nzc3Nzc3Nzc3Nzc3Nzc3Nzc3Nzc3Nzf/wAARCADIAPADASIAAhEBAxEB/8QAHAAAAQQDAQAAAAAAAAAAAAAABQIDBAYAAQcI/8QAOhAAAgEDAwIEBAUDAgUFAAAAAQIDAAQRBRIhMUEGEyJRFDJhcQcjUoGRQqGxFWIWJDPB4SU0coKD/8QAGQEAAwEBAQAAAAAAAAAAAAAAAQIDAAQF/8QAJBEAAgICAgIBBQEAAAAAAAAAAAECEQMhEjEEQRMFFCIyUTP/2gAMAwEAAhEDEQA/AOmq/wBTWy2/5tp/+QoSmoDuCPsakJeo3c/xT2hqZKeCBusa/wD14pK20Knjcv35pC3CUszpWpM2zGhQ9HH7io8sEhxswQPY0686+9R3nUZxQcAqRG1GVoY8lGGB3Fcu8aasZMWsZ9TH1DPaupyXWP6yR7HkULvrLSr8k3mn28xIxnbg/wA0FBJ2zSbZxhMKuF6Csb3rpV34M0afJt3ntGPTDbx/eq/qHgLUY1Y2Vxb3SgZxna38VbmmSop7Sc0kycVJvdNvbJit3ayxEdyMih8hwu1ere1azDsfrfeaKWsmAV+lC19OAOgFS7dwGBJqmPYkhu4l2XOKgzj4a6BX5G5FE5rZXZpgMnHFDmPxMLxkfmRHIrNUFOw1ZnzUVvpU5DgYoTo8vpKnqKMeUWAIqkehH2LXmtla0isvBFOAZp0A3GKdArSrS8UyAzdbUVmKUo4phWxOOK634OsfhtOhB+YgFq5hp9v8VeW0H63AP2rtmmweXCoGABXH5craR0YVqx+6mW1tJZm6IpNcI1a7a8vbi4brJIzf3NdU/ETUTZ6OIEbDzsF/auTXG0tXCyowo3Lj2pATHSllQCNp+9Y6gPlT0pTHR0SpMafStKtLZsdKqUFswUVHmuMdKbllqJK+aVsNCp7xkUkHn71DfUXWHe/NM3j8YHvQvVroQ2+OmBWUmCSRl54ssrWYRTmRSe45pyDXbC4OIrpAfYnBrmmoXBubpm7LxUZiAMZq62iLOwreE8KwP3OaWl9nr/muOw6jd2xHw9w6Y7A8UVtfFuoRYEyxTDvkYNCjHVPiVlXaWWRTwVcZFBdR8MaTfNve2EMvZ4xiq5beL7KTAucwfUcij1lq0Uy5tblJFPZWBP8AFbaNYB1DwTcRqXsJ1nH6GGG/mq7dW1zYSFLqJ4mHXcuB/NdQiv4935wxjvmm72+tZIHSTy5IsfNJ0FNGbQHs55ZeZMnoBZe57ChVzutL/wAxlIUnB+uat2o3dqtt5NpsEfcqOKreoSRtFiYg88KKZ5BVEct18i7GOjcj96PREhRQa0haa1glbKsnHPcUZiAMW9mVFHdjVozSQjTY8vNOqoqFBe25faH3HPUdKJIVZRjHNUUkxWmIC0oClYrMVRCiSODSl+SsI4rajoKPoUs3gay+J1nfjKxJnJ966xAuxMVSvw7shFYyXTcGVuPsKur5ET7CMhTXm55cpnXBVE5P+JGqi61v4cHMcAxwe/eqqSd3pGQRUrWdzajcPI4cmVtxFRRKV4Vcj3qEkMJUHkmtAhRg0tyeNorSKWPrAFKE6eSB0pmRsVp3+tMSP9aLZUTI3vUWaQBDilSyY6mh9zMMcNx3pbCM3MmWUZ61VPFl8Y4dqnLNxRjUNRht1aSVwu3pk1QNX1D4+6ZgcoBxTQjbJyZE3EA/U5NJJpBbitbq6CRthmkkkdBSlIPWtnHvWMRmyzAYp2KSVJA0LMr59JU4ojpumtcM00rlYVHbqasCabYvZkQwRBv1Ecmg2kGhNpPdulvZy3RmcjcSeMD2opqQ820RLd884Yhcc1WrO+WDUPKvEKsAVDUUuNWtTCtum5c9SOtI5GoESSEzyRBdxj+ds+kfvQwv8Xd4VcRx9B15onrjRQ6dHbWrfnXBBZe4HbNMQ262yxxLgkL6mHcmimYnLMyopb+kYAHtUS5uHmbaCce1KJYnb37Vt4FjK7mA4ySTRMJtNykEkBff60as5riNhuU7Sc8jt9KEW1zHFIfh4/Mf9Tn0r9cUh9bEeVjk82dmC7mPCDOOKeLpiyVlyQZwc8EZrDUBdXso0RDMrPtG7bzzSf8AW7MsRlv4rsWSNEHFhJehpdpA086IAcsQBiotrdQ3CflNkntVw/D/AE34vU1mcZjhUtyO/amlNKNoCi7LYE/0ezgt4Tz5YyPapt/dPp3h64u5mzKUPX3NaSxfUb1pnJWBTgfWq/8AibqQigg0+EggjcwB9q8urk5HX6o588nmSOxzliSaRtVRznmno3RfUcc03JIJJMUkm2zCCm0gikz5JU5p2TOBg5plPVJh22igE6C8n1qHNOq9TTc90E70Gu77OcEUvZYlXt8oBAYVXr7U2AKQ4d27Vk7yStgck0uHTtqlnHPXJopCtlP17z5Ii07kkngUHXgY+lFPEd2J79o4yNkfAoUgLdBmuiKpEmKzmtEHHpBJqZbadNMQWUovcnvR3TtOtY+VALj9fP8AFFyoFAOy0u7uSpERVO7MMCrDp3hmMktMzMR0x0oiLzyl2F1XHTK9KfS8lIVUKnI+YCpPIwpFZ1G0l0+RsE7CegpUdyptQhkwT832qdq0c05JO3CnnnrVdud0YOwjGeQKW+Q1CNQZp5NxHTofamEvZk4Me5uinHNOmdfLKkcjvT2lxqzvI6kheh9jVEhRdlZtvN1dtuuDyAf6alxxq2T5gBJp4/8AUMewMGHA71O07SJGlRTGGZ13FewX3oqILBV63w6Bi3mY6EDihEt5nmTLZ5xnmiPiu5t47o2lmQ2zhmHQUP06yDfm3CltvIXsaLVGNW4uLzg/lwjngYJp74KND6G57ipqEHmNQCR0NZHbvIx3YXNbZiKsZQ4XODS/LfHQ0SispUiyYyR2wOtS4LGR8ZjUfdqamxWwbZ3MlqVYKc/Su9fhfLaXGgCaB1aWQ4mXPKH2Nch/0S+kB2RqV9gKvv4TQyWWoXUZJy8HK/XIwaLbSoyqzpxZLS3Yr0QE81xfXrt9T1KW4lbGWIUfSus+I3dNPMMf/UnYIMe1ApdFsWljszbZ45ek42h7OXmDgA5OOa2YsHPT6V0/UPCumrZlEiIcdGzXN7uHZdSRN6RGxX74OKRwa2AaA2+rrSfLEr7sdK2/BAXp9aWVYD0jJqbYSZeXJZsA1AIaRsUtss/NSrWHJBNAqLsrYA8ikeIZxYaVPKOSFIA+9FbdAMDB+1V/xqPiIY7UOACwLgdcVl2Z9HOIoJbl8xozsTyaP2GlLbRiSUbpexxwKlQQ7CI0ULH7inZG28Jkr3FUlP0iaQoqojBlGD9O9KAVl9OAQO3FRWfAIVcH61u1jmlfahBOOlT5P2GtkmJI13OzDgDOehp22eJpBj0N0APTFOw6YbiM4GQq9c05Hp/lgMUzkcn9NDkhnBkHxHp7wQLOCWBI3EGgSwbrhATyRyMZxVzdGW2KkeYnSPf0zVfmtpLebd5O1y3UdDSpv0aqAk+nMJNqrJu3fKV/vRvTdGnNovkhDjOdzjJP2rHllijlYuGXGEJ6j6UMedzsBYjjOc9K6FYtJk+NPJmLTJILlG2qjLjiimr6nHpeiXMkcifG3G1CufUo4x/igyauphDXTeY8ALRsep46VX8TXlwbm5JZHYkA9/8AxTRlQjgNWyFiXflyc5POTRq0XdGTkCQcYqZbPZRQqk1pHJnHQkMP70uawQyRS2pYwyHgt1U+1BSbdBaaJ+iaUZLoCVN25DxijTaNBD65GC/qXFE/DVmbaL4m4bJC4j+tR9TkgSGe+1K4EMSds8n2qyjSJ3Y1HJbDgLuAGMAcVOt4oWI8uID9q5nf+Jr27mYWAEFup9PHLfU1GGu63kGO6bj6UeVA4s7HPOtnATwBjr0ox+F8TSzXt8wAGdgxXBn1vXbshJpZGBOBwBXoHwNd6T4f8MWNtearaJcsu+XdKOXbmlnK0GKpllvU3anG0nyIhI+9NxlFlMhHq96Xc3cFyBLbSpMhXAaNgRUB2IBINc88lNIql7JN5MrwEr1Fcl1s/wDqVyuP6z/munZ4T/d1rnfiCMJrF0xK8ucCrN3ET2CZGBxgdq2rlMsOvtSWIDdM/tWwv5gbnHtUNDEhV3NROyhzj2ofD8/NSpLwKAkYwD1aptpHRGDkZrGqx6cUAUlnBCkdqos2os1wzu5YseSasuvWcl7BC8TlWjYjPuCKq02nSb9gVi2MnitGaQZYmSPiwRuibLfp7Ug3ZD79oLdCO2aYtrNwx2hjt6jHSpaxW6RBkyHB9Sue/Y03JE/jaFWkE1zIWYqoH9LdaPaXp4Xc+Buzgj3FDbUrJGsagBi3JJozZzRW9ozlnwZPSuRxSyTY0JRT2OySG3fyF5XnCntTMbMLgAMSSOnatrdw3VwmyFiQeWLZyKf+Nt4pB5cMeR09XSlUCryJg7WWf4lLGIFI1ILHHGaKRiE2yi52vgYDYxj60MunmvLx5WcKc4GOgo1HYo1vGUMjbjtySCKqlSs5pTbdADU9HE2mzGDAkQ70VedwzziqzHZSSOEZSWPQe1WnVLe/066WeCbMQJKB1I+4onpHjbSodr3+nr8QvVQB196aEt7FcSpaj4K1G2vo48boZUUlyMBSc5H8f5pvVdMe0vfLUAgAAcYwMdKOeN/Fd14lKmM/C20LbkSM8k+5P7VI8M3Nl4ktTb3cqxX0a4Bb+rHemenaAVmxtN0haQcD3q76Xpo8qPzY9sco3ICPY9ftRDRvBEtxcKJiqQKcsxPzUH8d+KLbRZ7q2090lvivkxIpyIE9z9eSaoklszk+iNr/AInttN3W6ESyKduxexqgavquoaodtw+2FW3LEOn71AUSSzGWRi7scknrRHTrZ5ZQOTuB4x2oykCMSLDC0jBY1yx9qsml+H98BaZCHYZXccDFEvDXh2Q3AklQtgcjFXkaSdgVzHDGgGJM8mslYrZzN9BMZGZ0QMOOaS/h+Z2DCWOVccHccVe73QrISYFyjsxwA3c1Dk0J7Q+kek+1MoWDkBvD2pan4XuATvNp0eLdkEe4rr1rew31pHcWrh45BlTXOo9PjkUBz3wasXhOJrSzliyfLEpK/TgVDLi3Y8J+i1xuJMKvJQ4Nc+8URE6tcMOu896ufhq4S4abLkfn4/aqp4tSOPW7pQ/9R21SX6gAjF1UFQuRSTIxYEgZp0kbgmAePem3U5GF4qCWhh/5V681hOYePm96QxJXilW+SfV0ris9VJI3E+5drZ3DpTSacI5pJC7Hf1Dc0/JHtPmL/FKidnPqPOabQ1ACW0vLW4Zoot8Z5AFNyaTKW+IZWXjnaeB/NW9Nq5JAOaj3MnnRvGmACMYYcGjdCzjZXLEOVAEgyxIIx0p+e7tbby452JKDO1O5NRtUjltZ85EcTJj8vt1oO6h2BjbeT3zzVoytHBPHUg414ZkURHyYScbVOM/vS18tZl8x40LHjLYobYw3rAxCJgCeZMc0bhscxj/lxvXuaSWRp9FI4G0NxtEXyLiMZPU5xU621iHTtwlIdTnlTu/xTFxEbexZYg3mNwOOBVQutK1EzmTB2ls8GmWTloLw8XZYtZ8SvdoIWP5bYwvFVu+kt5AvpO4jnA6UyLRpmd55CAoydoxil21nJcyyQ27hmRdynoWHeqQonkj7IEss8WUD5jxxxUc3E0LRzwSskg6Mh5FEbqC4gKeam9ce1QGHmR4RAMnOBVUR0T28Wa9LAYpNWufL6YBA/uBStCt7HUD5Vxcxw3WTzKSN/wBc9M0CkBQ7WBx9KSen6v3o1fQvR1bQ/wAPbi72ztLbLbjkyeaOB/mpM6eG9CmeS8vIyqYWNFBJb68VyaK+vYl2xXlwi/pWVgP8007s77nYsx6sxyaZL+ms6RefiVZWwMemWJkweGbKj+OtAL38Q9cvXzI0KpnhVUjH96qcgxzxzSBTJgpFpg8Z3scvnNEjydASc4H0FG7Lx/JMViuYsj3xXP1wGwTUq3t2llDKMADris5UDijrulXFrqC7oZgJQN2OT/NWODdZaXI5G1tpPPvXKvD+tvpO4LCkikAPnjIq/Xviq216wZLWJ7eQ43Rt7fQ1OcrDBUFvCExe0uO53ZNC/EgxqhMnKkVN8IkIlwFOQcUP8QuH1GQMftTP9ALsFbgpO1a3xt4c5P8AakbgAcgnP0rIwxBxyfao1Q44vAw1bLAfLSVVn6ipMUChOnNeej1xUYygDc0052Tbh0p3G0VHl67qwYjvmkgmm0yeopMfqb6VLjQe1OmPSA+qadJcSO6vtTrtxkZ96hRaAY5o2LqxxklBgCrNeQs1sQnB4B57ZpUUISLGTzWTZJ403ZHiQIgCilgE9MinTGF4XpW8FRwKCbsqkJwrD1jtitJbxuChXK/3p0qduSBWkSRRvTnPaiaULAuo6HFDGZ4YTLgZKZwf5qoTXV3a6g1zGphRlKAD2PUV0mYvszIp5+lVfWtFW63TwyBGH9B6MarCXFnLlxOiufE4ThDIxGOT0oXOhibIG37GjPwjR8BTuXhsChuoxNu744NdSaZ57TRFzHJ8wNRHj2Me4JpzHBGe9JkbDAGnWgDeOawjFKPHOKTnPY0wBMhyAKQoJ6ClYLH2qbYW+4jI47ms2YVZ2TNh3UkVPBCJhRjntUyfENmI4nXe3+3pSNF0y41C4WNEY5PWkcW2ayX4d0eTV72O3QH1fNx0rq9r4c8NaLaIbkTNOyHOGpfh3w8mhaWbpgI5AvzrySe1V6+u57m8IaXcx9zWcFFGthjw2EUTvHnYzenPtQjV5RLqMzZA2N/PNGrBfgtNJIxxk1W7hTI7SYPqJJppKopCx7Ene5wuKbjZo5CP6z0FKiSUvlT6R2pUiOsish+9QHJI6ZGKkoBsqMirtxnpWhIwbAPFcB6pqZxvFImwU4pbAMPrTcgOKw6Yu3XPNTo8VFslJHNSuAaZBHicjHatNgjAFNLIN2KeLYXIpjDcaZ606IwajRyneQ3GalJJhuO9KPYt4soAOtOQRrwpyKbaUk8U7G2aKC3Y9Jbbo2DKHXHUdaFzWCKhO4FCOQByKKxSyx5wfSB370zNi6fcDsb/ADTipAT/AESJp1bbwTlW6Unxdo9sNGaaWJDIpGG4Bo5AnkMI7hxtzwfah3jS7gOjPbLKjMxGADk08NIlkwqRx25WONiUfOD0xUSQh3453UYTQ7i6kZywWMt1opb6NbWqKShZz/Uf+1WWWKRwvx5WVYQSoNsiMB1Ga35WCM/erXb+HLu4czzh/IB79SKXrGhQQWxnjzFtACoxGH/80VnTdCywSSsqCxkHIGaMWEsUSgtE24e3Skw6e7erBX7ijdhpscrqtwxRuxUdarZHix+0hhuxgwBpG6yN0X7Crl4dhsdPjSWaNEHuTk0LtvD823fCuePmBpNzZz24BlyMdQWH+KpairEcW2H9e8QTalClrAxht4zz7vUHT7AyXCyuBt6g4qHp9ubz0MGAByTRqaeO0hEMXPHv0qS3+TC3qhvV74KnlKTtHHFBFkkZ884I4py5ILjc2c80y/DR7TQk7YUjaAlvWxAz0FOSlAo2K1N7QZAS/anI94UjJNIzGxIRnNLXqDS2i74rajNcFHq8jVKVd1L2Uh8ofvWo1jtqVQtmnHPtUTJDjHepLHgUyQyYuJCzZFONwetNRyBOh61tyS30osKZpwGGV+b2py19XfJpGxshl7U4I8YkHGeoFJQ1jxHORWyGA3LSgOBSghPHQU6RlIeimDIBIAKUTG7YwePaouNrbR3qVDHyM8CnSDYrCodzAlO6tVc16OykuGaKINIe5HAqyXUiiFgmC1AntvPf1oB9q0grYCjhZjgJkfSpM9jIbaMiNBtYZPfrVmsNORQMqP4olJZI1uUCDPBHFJxNyQAstLkKKJWlcAD05wKNLo0N7GsM1jBJGcZWTkUSsbZnBBX+1HLKz2AHHSqQj7I5JJIqsfgvT47hZWiyoXCxKfStJ1LwnawGO6hiSJsjIPeryIQBk8Ui4WIpiUKU7h+lXi6ZySafRTTpuI1NqimU9QO33qv6zpDw36xSS+a5GWUdEq26jrEMKtBpqjIOCR0FVW/vhChfcHmduTmrW5d9HPNpdGPcQ2MKxovqPWg1zPmXuSec0mScSuWeQs57e1KVo92WIL9qWUr6JpM35izAekZApOwALyBjtTjELyo/tTRRWdWySc84pQiBtQAkE46UuBZJSSDtHtS2V8gMoHtxWpA0QJCH+awQhgbeaRtxyK2qsycmsjyDk8j2riPTQtRkUi4Ubc96URuOQdo9qRP0HOaxiPGx5z2p1pMp1pjOCR7068eEBxz1p1GzWPQYZRk092+lQIH2vjFTI5N3BNLQvIejbH1FSUXHPVTTAiCgEU75hAAxRSDY7GOo60vcFGO9NRHnOayQ7mBHatQ6kPJGeXHWnhNtAzgmoomI4wfvS1wec0yDYtEDlt3fpS4YFDerp2rBwOKfhGSM+9HsZEqGPHyip9rAxADY5rVjHv5FGYIFVdzYxTRgTnOjLSzCc4BBqcgVBjpTG9QMLmgOt+JI7JhBAPMuW6J2X6mqLWjjyT/oZ1HU7eyiD3LjLfKnc1UtS1iW9RyxCQjoB/3obqPmMI7q5mEk0hOATnb9h2oNrEzC2ijVm3OcnBouUYP8mRcm+hN9qq7jDbEA9CRQ5wu1TIzF896ZwO5GcdR1pMUvJ5zj37Vnkt9i1RLjihYFiwBpbNCrbVHI70iCOOT52x3yKyRYVLocs2e3WleSC1ZvQ5liQq4INNAskjAg8c0kExqHRuhwKfaRniZtvqPBOKPKPSewbMWUscSk89BW5GYgAfL9ajB2aTpkj2pSPJuyy8GmMEUJCc81p328g8e1J89QmajzXEKIZHb0/WuTjfR6fJIeVi5PNbO1RudwB35qtaj4stLQlbbMr+yjgVU9T12/1L0ySbI/0Jx/erQxX2RlmSLxqPiLTLFtpm3t3WPk0LfxzCeFspCOx3iqQqY6f4pYWuhYkiDzyZb/APjGFj/7OQf/AKCpNt4whBw9tIF99wNUkLzTqcVliiD5pHRrXxRZSEBpinsHorBq9q4yJo2z/uFcpVsGpMTjPat9umb7hnWo7mOT5XX9jTsjBF3A5PtXMIJWXlJGU/Q0Qh1C7X5Z3/c0H4r9DLyUuy/CTKg9Ce1KVyehqlrrd9Gvq2yD6jFS7PxIGO2aIrj2NSl400VXkRZcIWO71GpDSkEAVXodWt3IKuyn3YURg1G3YqXuE5OOWxS/HNei0c0f6WrS5+F7UZ+KBzjpiqXFqtnA2WuVz7A5rd9rjzRtHaegEcsepotuKEnKL2g/qGqLFBIYnyVHJzVCurt1hkuYyJHd+STyppnUbmVLcxpNtL/NQyyVn4c5jHJPuabHN0eT5DnPIkuiyaFI3xJeR1MrRPsZj0bHFTrnVDbPdSCZGWKNVESEeuVhjn6DnNV6aXyIOPmYYXNCwvqxJgknOQa4s/hfLk5uR1RlSoOtmw/0+wtpI/PMizzNkYyegz9qmrEfj9YTfEI5IzxvX1EgYxzVZEfk/mBg2epNYGDLu4xQ+yfqRuRZrKM2ttaW1s0PnykSuzkYHHAz++aLiVfPxHNH5qsgklZ1zKgzmqHAxDKZCDuPOOcU/IqMCI5BuByKjk+mubvkbmWNWke2hMfw7BbxjGHYAAc80z4lnMc8SttlKIcyAghz1zx2oND0OVBb3zWMjNt/SD09qth8F45qfK6M5WOpLGIS+1SxPQVHlYSH1EoB0FbkUB/QcntSiu7LArjHqP1rvqhEUfUPFhJ22qk/7mOBQK61K7vSTPcPt9s8VlZTwiikpNkb96UtZWVR6I9scWlCsrKIULUU4seaysooDFhMUoDaaysp0AkRTYqbFNWVlU9CkyJ9/pPeo0v5U/3rKyimwNUFbWX0ilXXIU/WsrKazJD+njdKD7GrFA4TqeKysrzPJ/0o6Mb0Cr9I57gyCX0e1aE0UIAzhPb3rKymSSQvsYmuVeTltyn5RS7ePIYtxtHGfasrKwTW/cNo6VibChVUNZWVkAWn5TqOq1KaNRl161lZQMbjkWEH053dTSliaQ+qTg9AKysomEeWy3O0EbSOM06Im24XG3vWVlLIx//Z"/>
          <p:cNvSpPr>
            <a:spLocks noChangeAspect="1" noChangeArrowheads="1"/>
          </p:cNvSpPr>
          <p:nvPr/>
        </p:nvSpPr>
        <p:spPr bwMode="auto">
          <a:xfrm>
            <a:off x="0" y="-914400"/>
            <a:ext cx="228600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438" name="Picture 6" descr="http://www.sott.net/image/image/s5/114831/full/Black_20Plague_20Ha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213057"/>
            <a:ext cx="3171825" cy="264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242048" cy="1143000"/>
          </a:xfrm>
          <a:solidFill>
            <a:schemeClr val="tx2"/>
          </a:solidFill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Harrington" pitchFamily="82" charset="0"/>
              </a:rPr>
              <a:t>HOW BAD YOU SAY????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838200" y="1600200"/>
            <a:ext cx="35814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Half </a:t>
            </a:r>
            <a:r>
              <a:rPr lang="en-US" sz="2400" b="1" dirty="0">
                <a:solidFill>
                  <a:schemeClr val="tx2"/>
                </a:solidFill>
              </a:rPr>
              <a:t>the population died in Florence in 6 months.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50,000 bodies were buried in one grave in London.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In Vienna 1200 people died in one day 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2"/>
                </a:solidFill>
              </a:rPr>
              <a:t>The Pope Consecrated the Rhone River, so people could throw bodies into it.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27652" name="Picture 6" descr="http://www.animation-central.com/skeleton/Skeleton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69913" y="-230188"/>
            <a:ext cx="8383587" cy="7319963"/>
            <a:chOff x="-3" y="4605"/>
            <a:chExt cx="5281" cy="4611"/>
          </a:xfrm>
        </p:grpSpPr>
        <p:sp>
          <p:nvSpPr>
            <p:cNvPr id="27679" name="Rectangle 4"/>
            <p:cNvSpPr>
              <a:spLocks noChangeArrowheads="1"/>
            </p:cNvSpPr>
            <p:nvPr/>
          </p:nvSpPr>
          <p:spPr bwMode="auto">
            <a:xfrm>
              <a:off x="0" y="4608"/>
              <a:ext cx="5278" cy="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-3" y="4605"/>
              <a:ext cx="2599" cy="6"/>
              <a:chOff x="-3" y="4605"/>
              <a:chExt cx="2599" cy="6"/>
            </a:xfrm>
          </p:grpSpPr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0" y="4608"/>
                <a:ext cx="2593" cy="0"/>
                <a:chOff x="0" y="4608"/>
                <a:chExt cx="2593" cy="0"/>
              </a:xfrm>
            </p:grpSpPr>
            <p:sp>
              <p:nvSpPr>
                <p:cNvPr id="27683" name="Rectangle 5"/>
                <p:cNvSpPr>
                  <a:spLocks noChangeArrowheads="1"/>
                </p:cNvSpPr>
                <p:nvPr/>
              </p:nvSpPr>
              <p:spPr bwMode="auto">
                <a:xfrm>
                  <a:off x="0" y="4608"/>
                  <a:ext cx="2593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84" name="Rectangle 7"/>
                <p:cNvSpPr>
                  <a:spLocks noChangeArrowheads="1"/>
                </p:cNvSpPr>
                <p:nvPr/>
              </p:nvSpPr>
              <p:spPr bwMode="auto">
                <a:xfrm>
                  <a:off x="0" y="4608"/>
                  <a:ext cx="2593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82" name="Rectangle 9"/>
              <p:cNvSpPr>
                <a:spLocks noChangeArrowheads="1"/>
              </p:cNvSpPr>
              <p:nvPr/>
            </p:nvSpPr>
            <p:spPr bwMode="auto">
              <a:xfrm>
                <a:off x="-3" y="4605"/>
                <a:ext cx="2599" cy="6"/>
              </a:xfrm>
              <a:prstGeom prst="rect">
                <a:avLst/>
              </a:prstGeom>
              <a:noFill/>
              <a:ln w="1111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7654" name="Picture 14" descr="http://www.animation-central.com/skeleton/Skeleton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569913" y="-230188"/>
            <a:ext cx="8383587" cy="7319963"/>
            <a:chOff x="-3" y="4605"/>
            <a:chExt cx="5281" cy="4611"/>
          </a:xfrm>
        </p:grpSpPr>
        <p:sp>
          <p:nvSpPr>
            <p:cNvPr id="27673" name="Rectangle 12"/>
            <p:cNvSpPr>
              <a:spLocks noChangeArrowheads="1"/>
            </p:cNvSpPr>
            <p:nvPr/>
          </p:nvSpPr>
          <p:spPr bwMode="auto">
            <a:xfrm>
              <a:off x="0" y="4608"/>
              <a:ext cx="5278" cy="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6" name="Group 18"/>
            <p:cNvGrpSpPr>
              <a:grpSpLocks/>
            </p:cNvGrpSpPr>
            <p:nvPr/>
          </p:nvGrpSpPr>
          <p:grpSpPr bwMode="auto">
            <a:xfrm>
              <a:off x="-3" y="4605"/>
              <a:ext cx="2599" cy="6"/>
              <a:chOff x="-3" y="4605"/>
              <a:chExt cx="2599" cy="6"/>
            </a:xfrm>
          </p:grpSpPr>
          <p:grpSp>
            <p:nvGrpSpPr>
              <p:cNvPr id="7" name="Group 16"/>
              <p:cNvGrpSpPr>
                <a:grpSpLocks/>
              </p:cNvGrpSpPr>
              <p:nvPr/>
            </p:nvGrpSpPr>
            <p:grpSpPr bwMode="auto">
              <a:xfrm>
                <a:off x="0" y="4608"/>
                <a:ext cx="2593" cy="0"/>
                <a:chOff x="0" y="4608"/>
                <a:chExt cx="2593" cy="0"/>
              </a:xfrm>
            </p:grpSpPr>
            <p:sp>
              <p:nvSpPr>
                <p:cNvPr id="27677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4608"/>
                  <a:ext cx="2593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78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4608"/>
                  <a:ext cx="2593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76" name="Rectangle 17"/>
              <p:cNvSpPr>
                <a:spLocks noChangeArrowheads="1"/>
              </p:cNvSpPr>
              <p:nvPr/>
            </p:nvSpPr>
            <p:spPr bwMode="auto">
              <a:xfrm>
                <a:off x="-3" y="4605"/>
                <a:ext cx="2599" cy="6"/>
              </a:xfrm>
              <a:prstGeom prst="rect">
                <a:avLst/>
              </a:prstGeom>
              <a:noFill/>
              <a:ln w="1111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7656" name="Picture 22" descr="http://www.animation-central.com/skeleton/Skeleton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191000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569913" y="-230188"/>
            <a:ext cx="8383587" cy="7319963"/>
            <a:chOff x="-3" y="4605"/>
            <a:chExt cx="5281" cy="4611"/>
          </a:xfrm>
        </p:grpSpPr>
        <p:sp>
          <p:nvSpPr>
            <p:cNvPr id="27667" name="Rectangle 20"/>
            <p:cNvSpPr>
              <a:spLocks noChangeArrowheads="1"/>
            </p:cNvSpPr>
            <p:nvPr/>
          </p:nvSpPr>
          <p:spPr bwMode="auto">
            <a:xfrm>
              <a:off x="0" y="4608"/>
              <a:ext cx="5278" cy="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-3" y="4605"/>
              <a:ext cx="2599" cy="6"/>
              <a:chOff x="-3" y="4605"/>
              <a:chExt cx="2599" cy="6"/>
            </a:xfrm>
          </p:grpSpPr>
          <p:grpSp>
            <p:nvGrpSpPr>
              <p:cNvPr id="10" name="Group 24"/>
              <p:cNvGrpSpPr>
                <a:grpSpLocks/>
              </p:cNvGrpSpPr>
              <p:nvPr/>
            </p:nvGrpSpPr>
            <p:grpSpPr bwMode="auto">
              <a:xfrm>
                <a:off x="0" y="4608"/>
                <a:ext cx="2593" cy="0"/>
                <a:chOff x="0" y="4608"/>
                <a:chExt cx="2593" cy="0"/>
              </a:xfrm>
            </p:grpSpPr>
            <p:sp>
              <p:nvSpPr>
                <p:cNvPr id="27671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4608"/>
                  <a:ext cx="2593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72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4608"/>
                  <a:ext cx="2593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70" name="Rectangle 25"/>
              <p:cNvSpPr>
                <a:spLocks noChangeArrowheads="1"/>
              </p:cNvSpPr>
              <p:nvPr/>
            </p:nvSpPr>
            <p:spPr bwMode="auto">
              <a:xfrm>
                <a:off x="-3" y="4605"/>
                <a:ext cx="2599" cy="6"/>
              </a:xfrm>
              <a:prstGeom prst="rect">
                <a:avLst/>
              </a:prstGeom>
              <a:noFill/>
              <a:ln w="1111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7658" name="Picture 30" descr="http://www.animation-central.com/skeleton/Skeleton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105400"/>
            <a:ext cx="4794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569913" y="-230188"/>
            <a:ext cx="8383587" cy="7319963"/>
            <a:chOff x="-3" y="4605"/>
            <a:chExt cx="5281" cy="4611"/>
          </a:xfrm>
        </p:grpSpPr>
        <p:sp>
          <p:nvSpPr>
            <p:cNvPr id="27661" name="Rectangle 28"/>
            <p:cNvSpPr>
              <a:spLocks noChangeArrowheads="1"/>
            </p:cNvSpPr>
            <p:nvPr/>
          </p:nvSpPr>
          <p:spPr bwMode="auto">
            <a:xfrm>
              <a:off x="0" y="4608"/>
              <a:ext cx="5278" cy="4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12" name="Group 34"/>
            <p:cNvGrpSpPr>
              <a:grpSpLocks/>
            </p:cNvGrpSpPr>
            <p:nvPr/>
          </p:nvGrpSpPr>
          <p:grpSpPr bwMode="auto">
            <a:xfrm>
              <a:off x="-3" y="4605"/>
              <a:ext cx="2599" cy="6"/>
              <a:chOff x="-3" y="4605"/>
              <a:chExt cx="2599" cy="6"/>
            </a:xfrm>
          </p:grpSpPr>
          <p:grpSp>
            <p:nvGrpSpPr>
              <p:cNvPr id="13" name="Group 32"/>
              <p:cNvGrpSpPr>
                <a:grpSpLocks/>
              </p:cNvGrpSpPr>
              <p:nvPr/>
            </p:nvGrpSpPr>
            <p:grpSpPr bwMode="auto">
              <a:xfrm>
                <a:off x="0" y="4608"/>
                <a:ext cx="2593" cy="0"/>
                <a:chOff x="0" y="4608"/>
                <a:chExt cx="2593" cy="0"/>
              </a:xfrm>
            </p:grpSpPr>
            <p:sp>
              <p:nvSpPr>
                <p:cNvPr id="27665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4608"/>
                  <a:ext cx="2593" cy="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7666" name="Rectangle 31"/>
                <p:cNvSpPr>
                  <a:spLocks noChangeArrowheads="1"/>
                </p:cNvSpPr>
                <p:nvPr/>
              </p:nvSpPr>
              <p:spPr bwMode="auto">
                <a:xfrm>
                  <a:off x="0" y="4608"/>
                  <a:ext cx="2593" cy="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7664" name="Rectangle 33"/>
              <p:cNvSpPr>
                <a:spLocks noChangeArrowheads="1"/>
              </p:cNvSpPr>
              <p:nvPr/>
            </p:nvSpPr>
            <p:spPr bwMode="auto">
              <a:xfrm>
                <a:off x="-3" y="4605"/>
                <a:ext cx="2599" cy="6"/>
              </a:xfrm>
              <a:prstGeom prst="rect">
                <a:avLst/>
              </a:prstGeom>
              <a:noFill/>
              <a:ln w="11112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7660" name="Picture 37" descr="http://www.intriguing.com/mp/_pictures/grail/large/HolyGrail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4114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1288</TotalTime>
  <Words>556</Words>
  <Application>Microsoft Office PowerPoint</Application>
  <PresentationFormat>On-screen Show (4:3)</PresentationFormat>
  <Paragraphs>134</Paragraphs>
  <Slides>52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Opulent</vt:lpstr>
      <vt:lpstr>A Century of Turmoil</vt:lpstr>
      <vt:lpstr>Church Divided</vt:lpstr>
      <vt:lpstr>The Great Schism</vt:lpstr>
      <vt:lpstr>Questioning the Church</vt:lpstr>
      <vt:lpstr>Questioning the Church</vt:lpstr>
      <vt:lpstr>Slide 6</vt:lpstr>
      <vt:lpstr>Bubonic Plague Strikes</vt:lpstr>
      <vt:lpstr>Symptoms</vt:lpstr>
      <vt:lpstr>HOW BAD YOU SAY????</vt:lpstr>
      <vt:lpstr>What are some  modern day plagues?</vt:lpstr>
      <vt:lpstr>Effects of the Bubonic Plague</vt:lpstr>
      <vt:lpstr>Songs </vt:lpstr>
      <vt:lpstr>Ring around the rosie</vt:lpstr>
      <vt:lpstr>Slide 14</vt:lpstr>
      <vt:lpstr>Slide 15</vt:lpstr>
      <vt:lpstr>Slide 16</vt:lpstr>
      <vt:lpstr>Slide 17</vt:lpstr>
      <vt:lpstr>Slide 18</vt:lpstr>
      <vt:lpstr>Slide 19</vt:lpstr>
      <vt:lpstr>Bubonic Plague Art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Hundred Years War: 1337-1453 </vt:lpstr>
      <vt:lpstr>Joan of Arc</vt:lpstr>
      <vt:lpstr>Effects of 100 Years War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Century of Turmoil</dc:title>
  <dc:creator>Mom</dc:creator>
  <cp:lastModifiedBy>PCSD-USER</cp:lastModifiedBy>
  <cp:revision>28</cp:revision>
  <dcterms:created xsi:type="dcterms:W3CDTF">2011-10-15T21:59:45Z</dcterms:created>
  <dcterms:modified xsi:type="dcterms:W3CDTF">2012-10-25T17:38:11Z</dcterms:modified>
</cp:coreProperties>
</file>